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797675" cy="9926638"/>
  <p:custDataLst>
    <p:tags r:id="rId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160" userDrawn="1">
          <p15:clr>
            <a:srgbClr val="A4A3A4"/>
          </p15:clr>
        </p15:guide>
        <p15:guide id="3" orient="horz" pos="216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180" y="1368"/>
      </p:cViewPr>
      <p:guideLst>
        <p:guide orient="horz" pos="2880"/>
        <p:guide orient="horz" pos="2160"/>
        <p:guide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427598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107317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395121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178207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177723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347445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265184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107403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151746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409147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A1D362-9813-4121-8528-D16DDC6DF79E}" type="datetimeFigureOut">
              <a:rPr kumimoji="1" lang="ja-JP" altLang="en-US" smtClean="0"/>
              <a:t>2017/4/26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66799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2A1D362-9813-4121-8528-D16DDC6DF79E}" type="datetimeFigureOut">
              <a:rPr kumimoji="1" lang="ja-JP" altLang="en-US" smtClean="0"/>
              <a:t>2017/4/26</a:t>
            </a:fld>
            <a:endParaRPr kumimoji="1" lang="ja-JP" alt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FC7B80-9E2E-4256-9A1F-C4A9549F174F}" type="slidenum">
              <a:rPr kumimoji="1" lang="ja-JP" altLang="en-US" smtClean="0"/>
              <a:t>‹#›</a:t>
            </a:fld>
            <a:endParaRPr kumimoji="1" lang="ja-JP" altLang="en-US"/>
          </a:p>
        </p:txBody>
      </p:sp>
    </p:spTree>
    <p:extLst>
      <p:ext uri="{BB962C8B-B14F-4D97-AF65-F5344CB8AC3E}">
        <p14:creationId xmlns:p14="http://schemas.microsoft.com/office/powerpoint/2010/main" val="197307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10213"/>
            <a:ext cx="9144000" cy="523220"/>
          </a:xfrm>
          <a:prstGeom prst="rect">
            <a:avLst/>
          </a:prstGeom>
          <a:noFill/>
        </p:spPr>
        <p:txBody>
          <a:bodyPr wrap="square" rtlCol="0">
            <a:spAutoFit/>
          </a:bodyPr>
          <a:lstStyle/>
          <a:p>
            <a:pPr algn="r"/>
            <a:r>
              <a:rPr lang="ja-JP" altLang="en-US" sz="2800" dirty="0"/>
              <a:t>おススメ！技能五輪メダリスト等が講師を務めます！</a:t>
            </a:r>
            <a:endParaRPr kumimoji="1" lang="en-US" altLang="ja-JP" sz="2800" b="1"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 y="-41764"/>
            <a:ext cx="3571875" cy="307777"/>
          </a:xfrm>
          <a:prstGeom prst="rect">
            <a:avLst/>
          </a:prstGeom>
        </p:spPr>
        <p:txBody>
          <a:bodyPr wrap="square">
            <a:spAutoFit/>
          </a:bodyPr>
          <a:lstStyle/>
          <a:p>
            <a:r>
              <a:rPr lang="ja-JP" altLang="en-US" sz="1400" b="1" dirty="0">
                <a:latin typeface="HG丸ｺﾞｼｯｸM-PRO" panose="020F0600000000000000" pitchFamily="50" charset="-128"/>
                <a:ea typeface="HG丸ｺﾞｼｯｸM-PRO" panose="020F0600000000000000" pitchFamily="50" charset="-128"/>
              </a:rPr>
              <a:t>モノづくり魂浸透事業（学校派遣事業）</a:t>
            </a:r>
            <a:endParaRPr lang="en-US" altLang="ja-JP" sz="1400" b="1" dirty="0">
              <a:latin typeface="HG丸ｺﾞｼｯｸM-PRO" panose="020F0600000000000000" pitchFamily="50" charset="-128"/>
              <a:ea typeface="HG丸ｺﾞｼｯｸM-PRO" panose="020F06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79541668"/>
              </p:ext>
            </p:extLst>
          </p:nvPr>
        </p:nvGraphicFramePr>
        <p:xfrm>
          <a:off x="236328" y="2418219"/>
          <a:ext cx="8671345" cy="3779520"/>
        </p:xfrm>
        <a:graphic>
          <a:graphicData uri="http://schemas.openxmlformats.org/drawingml/2006/table">
            <a:tbl>
              <a:tblPr>
                <a:tableStyleId>{5C22544A-7EE6-4342-B048-85BDC9FD1C3A}</a:tableStyleId>
              </a:tblPr>
              <a:tblGrid>
                <a:gridCol w="280343"/>
                <a:gridCol w="1557244"/>
                <a:gridCol w="510540"/>
                <a:gridCol w="504923"/>
                <a:gridCol w="637540"/>
                <a:gridCol w="1503734"/>
                <a:gridCol w="3677021"/>
              </a:tblGrid>
              <a:tr h="0">
                <a:tc rowSpan="2">
                  <a:txBody>
                    <a:bodyPr/>
                    <a:lstStyle/>
                    <a:p>
                      <a:pPr algn="ctr" fontAlgn="ctr"/>
                      <a:r>
                        <a:rPr lang="en-US" sz="800" u="none" strike="noStrike" dirty="0">
                          <a:effectLst/>
                          <a:latin typeface="+mn-ea"/>
                          <a:ea typeface="+mn-ea"/>
                        </a:rPr>
                        <a:t>No.</a:t>
                      </a:r>
                      <a:endParaRPr 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800" u="none" strike="noStrike" dirty="0">
                          <a:effectLst/>
                          <a:latin typeface="+mn-ea"/>
                          <a:ea typeface="+mn-ea"/>
                        </a:rPr>
                        <a:t>講　座　内　容</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fontAlgn="ctr"/>
                      <a:r>
                        <a:rPr lang="ja-JP" altLang="en-US" sz="800" b="0" i="0" u="none" strike="noStrike" dirty="0" smtClean="0">
                          <a:solidFill>
                            <a:srgbClr val="000000"/>
                          </a:solidFill>
                          <a:effectLst/>
                          <a:latin typeface="+mn-ea"/>
                          <a:ea typeface="+mn-ea"/>
                        </a:rPr>
                        <a:t>対象年齢層</a:t>
                      </a:r>
                      <a:endParaRPr lang="zh-TW"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b="0" i="0" u="none" strike="noStrike" dirty="0" smtClean="0">
                          <a:solidFill>
                            <a:srgbClr val="000000"/>
                          </a:solidFill>
                          <a:effectLst/>
                          <a:latin typeface="+mn-ea"/>
                          <a:ea typeface="+mn-ea"/>
                        </a:rPr>
                        <a:t>講師</a:t>
                      </a:r>
                      <a:endParaRPr lang="zh-TW"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800" u="none" strike="noStrike" dirty="0" smtClean="0">
                          <a:effectLst/>
                          <a:latin typeface="+mn-ea"/>
                          <a:ea typeface="+mn-ea"/>
                        </a:rPr>
                        <a:t>講座</a:t>
                      </a:r>
                      <a:r>
                        <a:rPr lang="ja-JP" altLang="en-US" sz="800" u="none" strike="noStrike" dirty="0">
                          <a:effectLst/>
                          <a:latin typeface="+mn-ea"/>
                          <a:ea typeface="+mn-ea"/>
                        </a:rPr>
                        <a:t>概要</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u="none" strike="noStrike" dirty="0">
                          <a:effectLst/>
                          <a:latin typeface="+mn-ea"/>
                          <a:ea typeface="+mn-ea"/>
                        </a:rPr>
                        <a:t>小学校</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中学校</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b="0" i="0" u="none" strike="noStrike" dirty="0" smtClean="0">
                          <a:solidFill>
                            <a:srgbClr val="000000"/>
                          </a:solidFill>
                          <a:effectLst/>
                          <a:latin typeface="+mn-ea"/>
                          <a:ea typeface="+mn-ea"/>
                        </a:rPr>
                        <a:t>特別支援</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r h="311585">
                <a:tc>
                  <a:txBody>
                    <a:bodyPr/>
                    <a:lstStyle/>
                    <a:p>
                      <a:pPr algn="ctr" fontAlgn="ctr"/>
                      <a:r>
                        <a:rPr lang="en-US" altLang="ja-JP" sz="800" b="0" i="0" u="none" strike="noStrike" dirty="0" smtClean="0">
                          <a:solidFill>
                            <a:srgbClr val="000000"/>
                          </a:solidFill>
                          <a:effectLst/>
                          <a:latin typeface="+mn-ea"/>
                          <a:ea typeface="+mn-ea"/>
                        </a:rPr>
                        <a:t>1</a:t>
                      </a:r>
                      <a:endParaRPr lang="en-US" altLang="ja-JP"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モノづくりに</a:t>
                      </a:r>
                      <a:r>
                        <a:rPr lang="ja-JP" altLang="en-US" sz="800" u="none" strike="noStrike" dirty="0" smtClean="0">
                          <a:effectLst/>
                          <a:latin typeface="+mn-ea"/>
                          <a:ea typeface="+mn-ea"/>
                        </a:rPr>
                        <a:t>まつわる職業</a:t>
                      </a:r>
                      <a:r>
                        <a:rPr lang="ja-JP" altLang="en-US" sz="800" u="none" strike="noStrike" dirty="0">
                          <a:effectLst/>
                          <a:latin typeface="+mn-ea"/>
                          <a:ea typeface="+mn-ea"/>
                        </a:rPr>
                        <a:t>講話</a:t>
                      </a:r>
                      <a:br>
                        <a:rPr lang="ja-JP" altLang="en-US" sz="800" u="none" strike="noStrike" dirty="0">
                          <a:effectLst/>
                          <a:latin typeface="+mn-ea"/>
                          <a:ea typeface="+mn-ea"/>
                        </a:rPr>
                      </a:br>
                      <a:r>
                        <a:rPr lang="ja-JP" altLang="en-US" sz="800" u="none" strike="noStrike" dirty="0">
                          <a:effectLst/>
                          <a:latin typeface="+mn-ea"/>
                          <a:ea typeface="+mn-ea"/>
                        </a:rPr>
                        <a:t>～精密機器・</a:t>
                      </a:r>
                      <a:r>
                        <a:rPr lang="en-US" altLang="ja-JP" sz="800" u="none" strike="noStrike" dirty="0" smtClean="0">
                          <a:effectLst/>
                          <a:latin typeface="+mn-ea"/>
                          <a:ea typeface="+mn-ea"/>
                        </a:rPr>
                        <a:t>1/1000</a:t>
                      </a:r>
                      <a:r>
                        <a:rPr lang="ja-JP" altLang="en-US" sz="800" u="none" strike="noStrike" dirty="0" smtClean="0">
                          <a:effectLst/>
                          <a:latin typeface="+mn-ea"/>
                          <a:ea typeface="+mn-ea"/>
                        </a:rPr>
                        <a:t>ミリ</a:t>
                      </a:r>
                      <a:r>
                        <a:rPr lang="ja-JP" altLang="en-US" sz="800" u="none" strike="noStrike" dirty="0">
                          <a:effectLst/>
                          <a:latin typeface="+mn-ea"/>
                          <a:ea typeface="+mn-ea"/>
                        </a:rPr>
                        <a:t>の戦い～</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smtClean="0">
                          <a:effectLst/>
                          <a:latin typeface="+mn-ea"/>
                          <a:ea typeface="+mn-ea"/>
                        </a:rPr>
                        <a:t>○</a:t>
                      </a:r>
                      <a:endParaRPr lang="en-US" altLang="ja-JP" sz="800" u="none" strike="noStrike" dirty="0" smtClean="0">
                        <a:effectLst/>
                        <a:latin typeface="+mn-ea"/>
                        <a:ea typeface="+mn-ea"/>
                      </a:endParaRPr>
                    </a:p>
                    <a:p>
                      <a:pPr algn="ctr" fontAlgn="ctr"/>
                      <a:r>
                        <a:rPr lang="en-US" altLang="zh-TW" sz="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a:t>
                      </a:r>
                      <a:r>
                        <a:rPr lang="zh-TW" altLang="en-US" sz="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年生以上受講可能</a:t>
                      </a:r>
                      <a:r>
                        <a:rPr lang="en-US" altLang="zh-TW" sz="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a:effectLst/>
                          <a:latin typeface="+mn-ea"/>
                          <a:ea typeface="+mn-ea"/>
                        </a:rPr>
                        <a:t>○</a:t>
                      </a:r>
                      <a:endParaRPr lang="ja-JP" altLang="en-US" sz="800" b="0" i="0" u="none" strike="noStrike">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田上俊一氏</a:t>
                      </a:r>
                      <a:r>
                        <a:rPr lang="ja-JP" altLang="en-US" sz="800" u="none" strike="noStrike" dirty="0" smtClean="0">
                          <a:effectLst/>
                          <a:latin typeface="+mn-ea"/>
                          <a:ea typeface="+mn-ea"/>
                        </a:rPr>
                        <a:t>、技能五輪国際大会メダリスト</a:t>
                      </a:r>
                      <a:r>
                        <a:rPr lang="ja-JP" altLang="en-US" sz="800" u="none" strike="noStrike" dirty="0">
                          <a:effectLst/>
                          <a:latin typeface="+mn-ea"/>
                          <a:ea typeface="+mn-ea"/>
                        </a:rPr>
                        <a:t>（若手社員）</a:t>
                      </a:r>
                      <a:br>
                        <a:rPr lang="ja-JP" altLang="en-US" sz="800" u="none" strike="noStrike" dirty="0">
                          <a:effectLst/>
                          <a:latin typeface="+mn-ea"/>
                          <a:ea typeface="+mn-ea"/>
                        </a:rPr>
                      </a:br>
                      <a:r>
                        <a:rPr lang="ja-JP" altLang="en-US" sz="800" u="none" strike="noStrike" dirty="0">
                          <a:effectLst/>
                          <a:latin typeface="+mn-ea"/>
                          <a:ea typeface="+mn-ea"/>
                        </a:rPr>
                        <a:t>（株式会社デンソー技研センター　技能研修部）　</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技能五輪「精密機器組立職種」に出場し、</a:t>
                      </a:r>
                      <a:r>
                        <a:rPr lang="en-US" altLang="ja-JP" sz="800" u="none" strike="noStrike" dirty="0">
                          <a:effectLst/>
                          <a:latin typeface="+mn-ea"/>
                          <a:ea typeface="+mn-ea"/>
                        </a:rPr>
                        <a:t>1997</a:t>
                      </a:r>
                      <a:r>
                        <a:rPr lang="ja-JP" altLang="en-US" sz="800" u="none" strike="noStrike" dirty="0">
                          <a:effectLst/>
                          <a:latin typeface="+mn-ea"/>
                          <a:ea typeface="+mn-ea"/>
                        </a:rPr>
                        <a:t>年のスイスで開催された国際大会で優勝するまでの体験談を中心に講話。</a:t>
                      </a:r>
                      <a:r>
                        <a:rPr lang="en-US" altLang="ja-JP" sz="800" u="none" strike="noStrike" dirty="0">
                          <a:effectLst/>
                          <a:latin typeface="+mn-ea"/>
                          <a:ea typeface="+mn-ea"/>
                        </a:rPr>
                        <a:t>NHK</a:t>
                      </a:r>
                      <a:r>
                        <a:rPr lang="ja-JP" altLang="en-US" sz="800" u="none" strike="noStrike" dirty="0">
                          <a:effectLst/>
                          <a:latin typeface="+mn-ea"/>
                          <a:ea typeface="+mn-ea"/>
                        </a:rPr>
                        <a:t>スペシャルで放映された「</a:t>
                      </a:r>
                      <a:r>
                        <a:rPr lang="en-US" altLang="ja-JP" sz="800" u="none" strike="noStrike" dirty="0">
                          <a:effectLst/>
                          <a:latin typeface="+mn-ea"/>
                          <a:ea typeface="+mn-ea"/>
                        </a:rPr>
                        <a:t>1/1000</a:t>
                      </a:r>
                      <a:r>
                        <a:rPr lang="ja-JP" altLang="en-US" sz="800" u="none" strike="noStrike" dirty="0">
                          <a:effectLst/>
                          <a:latin typeface="+mn-ea"/>
                          <a:ea typeface="+mn-ea"/>
                        </a:rPr>
                        <a:t>ミリの戦い」を上映し、モノづくりの世界の魅力についてお話頂く。また、企業内学園や会社が求める人材についても説明して頂く。</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254">
                <a:tc>
                  <a:txBody>
                    <a:bodyPr/>
                    <a:lstStyle/>
                    <a:p>
                      <a:pPr algn="ctr" fontAlgn="ctr"/>
                      <a:r>
                        <a:rPr lang="en-US" altLang="ja-JP" sz="800" u="none" strike="noStrike" dirty="0" smtClean="0">
                          <a:effectLst/>
                          <a:latin typeface="+mn-ea"/>
                          <a:ea typeface="+mn-ea"/>
                        </a:rPr>
                        <a:t>2</a:t>
                      </a:r>
                      <a:endParaRPr lang="en-US" altLang="ja-JP"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dirty="0" smtClean="0">
                          <a:solidFill>
                            <a:srgbClr val="000000"/>
                          </a:solidFill>
                          <a:effectLst/>
                          <a:latin typeface="+mn-ea"/>
                          <a:ea typeface="+mn-ea"/>
                        </a:rPr>
                        <a:t>電気工事体験</a:t>
                      </a:r>
                      <a:endParaRPr lang="zh-TW"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　</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　</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株式会社</a:t>
                      </a:r>
                      <a:r>
                        <a:rPr lang="ja-JP" altLang="en-US" sz="800" u="none" strike="noStrike" dirty="0" smtClean="0">
                          <a:effectLst/>
                          <a:latin typeface="+mn-ea"/>
                          <a:ea typeface="+mn-ea"/>
                        </a:rPr>
                        <a:t>トーエネック</a:t>
                      </a:r>
                      <a:endParaRPr lang="en-US" altLang="ja-JP" sz="800" u="none" strike="noStrike" dirty="0" smtClean="0">
                        <a:effectLst/>
                        <a:latin typeface="+mn-ea"/>
                        <a:ea typeface="+mn-ea"/>
                      </a:endParaRPr>
                    </a:p>
                    <a:p>
                      <a:pPr algn="l" fontAlgn="ctr"/>
                      <a:r>
                        <a:rPr lang="ja-JP" altLang="en-US" sz="800" u="none" strike="noStrike" dirty="0" smtClean="0">
                          <a:effectLst/>
                          <a:latin typeface="+mn-ea"/>
                          <a:ea typeface="+mn-ea"/>
                        </a:rPr>
                        <a:t>教育</a:t>
                      </a:r>
                      <a:r>
                        <a:rPr lang="ja-JP" altLang="en-US" sz="800" u="none" strike="noStrike" dirty="0">
                          <a:effectLst/>
                          <a:latin typeface="+mn-ea"/>
                          <a:ea typeface="+mn-ea"/>
                        </a:rPr>
                        <a:t>センター</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技能五輪全国大会の電工職種にて銅賞、敢闘賞受賞。講座では、社員に</a:t>
                      </a:r>
                      <a:r>
                        <a:rPr lang="ja-JP" altLang="en-US" sz="800" u="none" strike="noStrike" dirty="0" smtClean="0">
                          <a:effectLst/>
                          <a:latin typeface="+mn-ea"/>
                          <a:ea typeface="+mn-ea"/>
                        </a:rPr>
                        <a:t>よる技能</a:t>
                      </a:r>
                      <a:r>
                        <a:rPr lang="ja-JP" altLang="en-US" sz="800" u="none" strike="noStrike" dirty="0">
                          <a:effectLst/>
                          <a:latin typeface="+mn-ea"/>
                          <a:ea typeface="+mn-ea"/>
                        </a:rPr>
                        <a:t>五輪の体験談と、実際の配線を体験。模擬配線板を使って実際に配線する体験を通して、電気工事の楽しさを学ぶ。</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254">
                <a:tc>
                  <a:txBody>
                    <a:bodyPr/>
                    <a:lstStyle/>
                    <a:p>
                      <a:pPr algn="ctr" fontAlgn="ctr"/>
                      <a:r>
                        <a:rPr lang="en-US" altLang="ja-JP" sz="800" b="0" i="0" u="none" strike="noStrike" dirty="0" smtClean="0">
                          <a:solidFill>
                            <a:schemeClr val="dk1"/>
                          </a:solidFill>
                          <a:effectLst/>
                          <a:latin typeface="+mn-ea"/>
                          <a:ea typeface="+mn-ea"/>
                        </a:rPr>
                        <a:t>3</a:t>
                      </a:r>
                      <a:endParaRPr lang="en-US" altLang="ja-JP"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金属</a:t>
                      </a:r>
                      <a:r>
                        <a:rPr lang="ja-JP" altLang="en-US" sz="800" u="none" strike="noStrike" dirty="0" smtClean="0">
                          <a:effectLst/>
                          <a:latin typeface="+mn-ea"/>
                          <a:ea typeface="+mn-ea"/>
                        </a:rPr>
                        <a:t>加工</a:t>
                      </a:r>
                      <a:endParaRPr lang="en-US" altLang="ja-JP" sz="800" u="none" strike="noStrike" dirty="0" smtClean="0">
                        <a:effectLst/>
                        <a:latin typeface="+mn-ea"/>
                        <a:ea typeface="+mn-ea"/>
                      </a:endParaRPr>
                    </a:p>
                    <a:p>
                      <a:pPr algn="l" fontAlgn="ctr"/>
                      <a:r>
                        <a:rPr lang="ja-JP" altLang="en-US" sz="800" u="none" strike="noStrike" dirty="0" smtClean="0">
                          <a:effectLst/>
                          <a:latin typeface="+mn-ea"/>
                          <a:ea typeface="+mn-ea"/>
                        </a:rPr>
                        <a:t>「</a:t>
                      </a:r>
                      <a:r>
                        <a:rPr lang="ja-JP" altLang="en-US" sz="800" u="none" strike="noStrike" dirty="0">
                          <a:effectLst/>
                          <a:latin typeface="+mn-ea"/>
                          <a:ea typeface="+mn-ea"/>
                        </a:rPr>
                        <a:t>ヤスリで削る」</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a:ea typeface="+mn-ea"/>
                          <a:cs typeface="+mn-cs"/>
                        </a:rPr>
                        <a:t>○</a:t>
                      </a:r>
                      <a:endParaRPr kumimoji="1" lang="en-US" altLang="ja-JP" sz="800" b="0" i="0" u="none" strike="noStrike" kern="1200" cap="none" spc="0" normalizeH="0" baseline="0" noProof="0" dirty="0" smtClean="0">
                        <a:ln>
                          <a:noFill/>
                        </a:ln>
                        <a:solidFill>
                          <a:prstClr val="black"/>
                        </a:solidFill>
                        <a:effectLst/>
                        <a:uLnTx/>
                        <a:uFillTx/>
                        <a:latin typeface="ＭＳ Ｐゴシック"/>
                        <a:ea typeface="+mn-ea"/>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(4</a:t>
                      </a:r>
                      <a:r>
                        <a:rPr kumimoji="1" lang="zh-TW" altLang="en-US"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年生以上受講可能</a:t>
                      </a: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〇</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　</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中尾将也</a:t>
                      </a:r>
                      <a:r>
                        <a:rPr lang="ja-JP" altLang="en-US" sz="800" u="none" strike="noStrike" dirty="0" smtClean="0">
                          <a:effectLst/>
                          <a:latin typeface="+mn-ea"/>
                          <a:ea typeface="+mn-ea"/>
                        </a:rPr>
                        <a:t>氏</a:t>
                      </a:r>
                      <a:r>
                        <a:rPr lang="ja-JP" altLang="en-US" sz="800" u="none" strike="noStrike" dirty="0">
                          <a:effectLst/>
                          <a:latin typeface="+mn-ea"/>
                          <a:ea typeface="+mn-ea"/>
                        </a:rPr>
                        <a:t>　（株式会社</a:t>
                      </a:r>
                      <a:r>
                        <a:rPr lang="ja-JP" altLang="en-US" sz="800" u="none" strike="noStrike" dirty="0" smtClean="0">
                          <a:effectLst/>
                          <a:latin typeface="+mn-ea"/>
                          <a:ea typeface="+mn-ea"/>
                        </a:rPr>
                        <a:t>ジェイテクト高等</a:t>
                      </a:r>
                      <a:r>
                        <a:rPr lang="ja-JP" altLang="en-US" sz="800" u="none" strike="noStrike" dirty="0">
                          <a:effectLst/>
                          <a:latin typeface="+mn-ea"/>
                          <a:ea typeface="+mn-ea"/>
                        </a:rPr>
                        <a:t>学園技能五輪指導員</a:t>
                      </a:r>
                      <a:r>
                        <a:rPr lang="en-US" altLang="ja-JP" sz="800" u="none" strike="noStrike" dirty="0">
                          <a:effectLst/>
                          <a:latin typeface="+mn-ea"/>
                          <a:ea typeface="+mn-ea"/>
                        </a:rPr>
                        <a:t>/</a:t>
                      </a:r>
                      <a:r>
                        <a:rPr lang="ja-JP" altLang="en-US" sz="800" u="none" strike="noStrike" dirty="0">
                          <a:effectLst/>
                          <a:latin typeface="+mn-ea"/>
                          <a:ea typeface="+mn-ea"/>
                        </a:rPr>
                        <a:t>技能五輪「抜き型」銀メダリスト）</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ヤスリを使って金属部品を削り、モノづくりを体感する。また技能五輪選手の実演を通して、モノづくりへのこだわりや難しさを、選手自身の体験を話しながら、</a:t>
                      </a:r>
                      <a:r>
                        <a:rPr lang="en-US" altLang="ja-JP" sz="800" u="none" strike="noStrike" dirty="0">
                          <a:effectLst/>
                          <a:latin typeface="+mn-ea"/>
                          <a:ea typeface="+mn-ea"/>
                        </a:rPr>
                        <a:t>1mm</a:t>
                      </a:r>
                      <a:r>
                        <a:rPr lang="ja-JP" altLang="en-US" sz="800" u="none" strike="noStrike" dirty="0">
                          <a:effectLst/>
                          <a:latin typeface="+mn-ea"/>
                          <a:ea typeface="+mn-ea"/>
                        </a:rPr>
                        <a:t>を</a:t>
                      </a:r>
                      <a:r>
                        <a:rPr lang="en-US" altLang="ja-JP" sz="800" u="none" strike="noStrike" dirty="0">
                          <a:effectLst/>
                          <a:latin typeface="+mn-ea"/>
                          <a:ea typeface="+mn-ea"/>
                        </a:rPr>
                        <a:t>1000</a:t>
                      </a:r>
                      <a:r>
                        <a:rPr lang="ja-JP" altLang="en-US" sz="800" u="none" strike="noStrike" dirty="0">
                          <a:effectLst/>
                          <a:latin typeface="+mn-ea"/>
                          <a:ea typeface="+mn-ea"/>
                        </a:rPr>
                        <a:t>等分にした世界を感じてもらう。</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254">
                <a:tc>
                  <a:txBody>
                    <a:bodyPr/>
                    <a:lstStyle/>
                    <a:p>
                      <a:pPr algn="ctr" fontAlgn="ctr"/>
                      <a:r>
                        <a:rPr lang="en-US" altLang="ja-JP" sz="800" b="0" i="0" u="none" strike="noStrike" dirty="0" smtClean="0">
                          <a:solidFill>
                            <a:schemeClr val="dk1"/>
                          </a:solidFill>
                          <a:effectLst/>
                          <a:latin typeface="+mn-ea"/>
                          <a:ea typeface="+mn-ea"/>
                        </a:rPr>
                        <a:t>4</a:t>
                      </a:r>
                      <a:endParaRPr lang="en-US" altLang="ja-JP"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技能五輪電子機器組み立て職種の技能を使ったものづくり講座</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a:ea typeface="+mn-ea"/>
                          <a:cs typeface="+mn-cs"/>
                        </a:rPr>
                        <a:t>○</a:t>
                      </a:r>
                      <a:endParaRPr kumimoji="1" lang="en-US" altLang="ja-JP" sz="800" b="0" i="0" u="none" strike="noStrike" kern="1200" cap="none" spc="0" normalizeH="0" baseline="0" noProof="0" dirty="0" smtClean="0">
                        <a:ln>
                          <a:noFill/>
                        </a:ln>
                        <a:solidFill>
                          <a:prstClr val="black"/>
                        </a:solidFill>
                        <a:effectLst/>
                        <a:uLnTx/>
                        <a:uFillTx/>
                        <a:latin typeface="ＭＳ Ｐゴシック"/>
                        <a:ea typeface="+mn-ea"/>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(4</a:t>
                      </a:r>
                      <a:r>
                        <a:rPr kumimoji="1" lang="zh-TW" altLang="en-US"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年生以上受講可能</a:t>
                      </a: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　</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a:effectLst/>
                          <a:latin typeface="+mn-ea"/>
                          <a:ea typeface="+mn-ea"/>
                        </a:rPr>
                        <a:t>　</a:t>
                      </a:r>
                      <a:endParaRPr lang="ja-JP" altLang="en-US" sz="800" b="0" i="0" u="none" strike="noStrike">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n-ea"/>
                          <a:ea typeface="+mn-ea"/>
                        </a:rPr>
                        <a:t>八野強氏、田嶋瑞樹氏</a:t>
                      </a:r>
                      <a:br>
                        <a:rPr lang="ja-JP" altLang="en-US" sz="800" u="none" strike="noStrike" dirty="0">
                          <a:effectLst/>
                          <a:latin typeface="+mn-ea"/>
                          <a:ea typeface="+mn-ea"/>
                        </a:rPr>
                      </a:br>
                      <a:r>
                        <a:rPr lang="ja-JP" altLang="en-US" sz="800" u="none" strike="noStrike" dirty="0">
                          <a:effectLst/>
                          <a:latin typeface="+mn-ea"/>
                          <a:ea typeface="+mn-ea"/>
                        </a:rPr>
                        <a:t>（アイシン精機株式会社　</a:t>
                      </a:r>
                      <a:endParaRPr lang="en-US" altLang="ja-JP" sz="800" u="none" strike="noStrike" dirty="0" smtClean="0">
                        <a:effectLst/>
                        <a:latin typeface="+mn-ea"/>
                        <a:ea typeface="+mn-ea"/>
                      </a:endParaRPr>
                    </a:p>
                    <a:p>
                      <a:pPr algn="l" fontAlgn="ctr"/>
                      <a:r>
                        <a:rPr lang="ja-JP" altLang="en-US" sz="800" u="none" strike="noStrike" dirty="0" smtClean="0">
                          <a:effectLst/>
                          <a:latin typeface="+mn-ea"/>
                          <a:ea typeface="+mn-ea"/>
                        </a:rPr>
                        <a:t>技能</a:t>
                      </a:r>
                      <a:r>
                        <a:rPr lang="ja-JP" altLang="en-US" sz="800" u="none" strike="noStrike" dirty="0">
                          <a:effectLst/>
                          <a:latin typeface="+mn-ea"/>
                          <a:ea typeface="+mn-ea"/>
                        </a:rPr>
                        <a:t>五輪電子機器</a:t>
                      </a:r>
                      <a:r>
                        <a:rPr lang="ja-JP" altLang="en-US" sz="800" u="none" strike="noStrike" dirty="0" smtClean="0">
                          <a:effectLst/>
                          <a:latin typeface="+mn-ea"/>
                          <a:ea typeface="+mn-ea"/>
                        </a:rPr>
                        <a:t>組み立て</a:t>
                      </a:r>
                      <a:endParaRPr lang="en-US" altLang="ja-JP" sz="800" u="none" strike="noStrike" dirty="0" smtClean="0">
                        <a:effectLst/>
                        <a:latin typeface="+mn-ea"/>
                        <a:ea typeface="+mn-ea"/>
                      </a:endParaRPr>
                    </a:p>
                    <a:p>
                      <a:pPr algn="l" fontAlgn="ctr"/>
                      <a:r>
                        <a:rPr lang="ja-JP" altLang="en-US" sz="800" u="none" strike="noStrike" dirty="0" smtClean="0">
                          <a:effectLst/>
                          <a:latin typeface="+mn-ea"/>
                          <a:ea typeface="+mn-ea"/>
                        </a:rPr>
                        <a:t>職種</a:t>
                      </a:r>
                      <a:r>
                        <a:rPr lang="ja-JP" altLang="en-US" sz="800" u="none" strike="noStrike" dirty="0">
                          <a:effectLst/>
                          <a:latin typeface="+mn-ea"/>
                          <a:ea typeface="+mn-ea"/>
                        </a:rPr>
                        <a:t>コーチ）</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ja-JP" altLang="en-US" sz="800" u="none" strike="noStrike" dirty="0">
                          <a:effectLst/>
                          <a:latin typeface="+mn-ea"/>
                          <a:ea typeface="+mn-ea"/>
                        </a:rPr>
                        <a:t>技能五輪電子機器組み立て職種の課題を参考</a:t>
                      </a:r>
                      <a:r>
                        <a:rPr lang="ja-JP" altLang="en-US" sz="800" u="none" strike="noStrike" dirty="0" smtClean="0">
                          <a:effectLst/>
                          <a:latin typeface="+mn-ea"/>
                          <a:ea typeface="+mn-ea"/>
                        </a:rPr>
                        <a:t>に、競技</a:t>
                      </a:r>
                      <a:r>
                        <a:rPr lang="ja-JP" altLang="en-US" sz="800" u="none" strike="noStrike" dirty="0">
                          <a:effectLst/>
                          <a:latin typeface="+mn-ea"/>
                          <a:ea typeface="+mn-ea"/>
                        </a:rPr>
                        <a:t>の説明と簡単な電子回路を組み立てて、ものづくりの楽しさや難しさを体験する。</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364">
                <a:tc>
                  <a:txBody>
                    <a:bodyPr/>
                    <a:lstStyle/>
                    <a:p>
                      <a:pPr algn="ctr" fontAlgn="ctr"/>
                      <a:r>
                        <a:rPr lang="en-US" altLang="ja-JP" sz="800" b="0" i="0" u="none" strike="noStrike" dirty="0" smtClean="0">
                          <a:solidFill>
                            <a:srgbClr val="000000"/>
                          </a:solidFill>
                          <a:effectLst/>
                          <a:latin typeface="+mn-ea"/>
                          <a:ea typeface="+mn-ea"/>
                        </a:rPr>
                        <a:t>5</a:t>
                      </a:r>
                      <a:endParaRPr lang="en-US" altLang="ja-JP"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mn-ea"/>
                          <a:ea typeface="+mn-ea"/>
                        </a:rPr>
                        <a:t>「チーム匠」によるミクロンレベル</a:t>
                      </a:r>
                      <a:r>
                        <a:rPr lang="en-US" altLang="ja-JP" sz="800" b="0" i="0" u="none" strike="noStrike" dirty="0">
                          <a:solidFill>
                            <a:srgbClr val="000000"/>
                          </a:solidFill>
                          <a:effectLst/>
                          <a:latin typeface="+mn-ea"/>
                          <a:ea typeface="+mn-ea"/>
                        </a:rPr>
                        <a:t>(1/1,000mm)</a:t>
                      </a:r>
                      <a:r>
                        <a:rPr lang="ja-JP" altLang="en-US" sz="800" b="0" i="0" u="none" strike="noStrike" dirty="0">
                          <a:solidFill>
                            <a:srgbClr val="000000"/>
                          </a:solidFill>
                          <a:effectLst/>
                          <a:latin typeface="+mn-ea"/>
                          <a:ea typeface="+mn-ea"/>
                        </a:rPr>
                        <a:t>の削りを</a:t>
                      </a:r>
                      <a:r>
                        <a:rPr lang="ja-JP" altLang="en-US" sz="800" b="0" i="0" u="none" strike="noStrike" dirty="0" smtClean="0">
                          <a:solidFill>
                            <a:srgbClr val="000000"/>
                          </a:solidFill>
                          <a:effectLst/>
                          <a:latin typeface="+mn-ea"/>
                          <a:ea typeface="+mn-ea"/>
                        </a:rPr>
                        <a:t>体感 </a:t>
                      </a:r>
                      <a:endParaRPr lang="en-US" altLang="ja-JP" sz="800" b="0" i="0" u="none" strike="noStrike" dirty="0" smtClean="0">
                        <a:solidFill>
                          <a:srgbClr val="000000"/>
                        </a:solidFill>
                        <a:effectLst/>
                        <a:latin typeface="+mn-ea"/>
                        <a:ea typeface="+mn-ea"/>
                      </a:endParaRPr>
                    </a:p>
                    <a:p>
                      <a:pPr algn="l" fontAlgn="ctr"/>
                      <a:r>
                        <a:rPr lang="ja-JP" altLang="en-US" sz="800" b="0" i="0" u="none" strike="noStrike" dirty="0" smtClean="0">
                          <a:solidFill>
                            <a:srgbClr val="000000"/>
                          </a:solidFill>
                          <a:effectLst/>
                          <a:latin typeface="+mn-ea"/>
                          <a:ea typeface="+mn-ea"/>
                        </a:rPr>
                        <a:t>～</a:t>
                      </a:r>
                      <a:r>
                        <a:rPr lang="ja-JP" altLang="en-US" sz="800" b="0" i="0" u="none" strike="noStrike" dirty="0">
                          <a:solidFill>
                            <a:srgbClr val="000000"/>
                          </a:solidFill>
                          <a:effectLst/>
                          <a:latin typeface="+mn-ea"/>
                          <a:ea typeface="+mn-ea"/>
                        </a:rPr>
                        <a:t>あなたもものづくりマイスター～</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a:ea typeface="+mn-ea"/>
                          <a:cs typeface="+mn-cs"/>
                        </a:rPr>
                        <a:t>○</a:t>
                      </a:r>
                      <a:endParaRPr kumimoji="1" lang="en-US" altLang="ja-JP" sz="800" b="0" i="0" u="none" strike="noStrike" kern="1200" cap="none" spc="0" normalizeH="0" baseline="0" noProof="0" dirty="0" smtClean="0">
                        <a:ln>
                          <a:noFill/>
                        </a:ln>
                        <a:solidFill>
                          <a:prstClr val="black"/>
                        </a:solidFill>
                        <a:effectLst/>
                        <a:uLnTx/>
                        <a:uFillTx/>
                        <a:latin typeface="ＭＳ Ｐゴシック"/>
                        <a:ea typeface="+mn-ea"/>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(4</a:t>
                      </a:r>
                      <a:r>
                        <a:rPr kumimoji="1" lang="zh-TW" altLang="en-US"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年生以上受講可能</a:t>
                      </a: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〇</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dirty="0" smtClean="0">
                          <a:solidFill>
                            <a:srgbClr val="000000"/>
                          </a:solidFill>
                          <a:effectLst/>
                          <a:latin typeface="+mn-ea"/>
                          <a:ea typeface="+mn-ea"/>
                        </a:rPr>
                        <a:t>永田浩氏・鈴木元宏氏</a:t>
                      </a:r>
                      <a:r>
                        <a:rPr lang="ja-JP" altLang="en-US" sz="800" b="0" i="0" u="none" strike="noStrike" dirty="0">
                          <a:solidFill>
                            <a:srgbClr val="000000"/>
                          </a:solidFill>
                          <a:effectLst/>
                          <a:latin typeface="+mn-ea"/>
                          <a:ea typeface="+mn-ea"/>
                        </a:rPr>
                        <a:t/>
                      </a:r>
                      <a:br>
                        <a:rPr lang="ja-JP" altLang="en-US" sz="800" b="0" i="0" u="none" strike="noStrike" dirty="0">
                          <a:solidFill>
                            <a:srgbClr val="000000"/>
                          </a:solidFill>
                          <a:effectLst/>
                          <a:latin typeface="+mn-ea"/>
                          <a:ea typeface="+mn-ea"/>
                        </a:rPr>
                      </a:br>
                      <a:r>
                        <a:rPr lang="ja-JP" altLang="en-US" sz="800" b="0" i="0" u="none" strike="noStrike" dirty="0">
                          <a:solidFill>
                            <a:srgbClr val="000000"/>
                          </a:solidFill>
                          <a:effectLst/>
                          <a:latin typeface="+mn-ea"/>
                          <a:ea typeface="+mn-ea"/>
                        </a:rPr>
                        <a:t>（アイシン・エィ・ダブリュ株式会社</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技能グランプリ旋盤職種金メダリスト</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現代の名工</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ものづくりマイスター</a:t>
                      </a:r>
                      <a:r>
                        <a:rPr lang="ja-JP" altLang="en-US" sz="800" b="0" i="0" u="none" strike="noStrike" dirty="0" smtClean="0">
                          <a:solidFill>
                            <a:srgbClr val="000000"/>
                          </a:solidFill>
                          <a:effectLst/>
                          <a:latin typeface="+mn-ea"/>
                          <a:ea typeface="+mn-ea"/>
                        </a:rPr>
                        <a:t>・厚生労働省</a:t>
                      </a:r>
                      <a:r>
                        <a:rPr lang="ja-JP" altLang="en-US" sz="800" b="0" i="0" u="none" strike="noStrike" dirty="0">
                          <a:solidFill>
                            <a:srgbClr val="000000"/>
                          </a:solidFill>
                          <a:effectLst/>
                          <a:latin typeface="+mn-ea"/>
                          <a:ea typeface="+mn-ea"/>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ja-JP" altLang="en-US" sz="800" b="0" i="0" u="none" strike="noStrike" dirty="0" smtClean="0">
                          <a:solidFill>
                            <a:srgbClr val="000000"/>
                          </a:solidFill>
                          <a:effectLst/>
                          <a:latin typeface="+mn-ea"/>
                          <a:ea typeface="+mn-ea"/>
                        </a:rPr>
                        <a:t>技能グランプリ全国大会 旋盤職種で金メダルを獲得し、現代の名工の称号を保有する当社屈指の高度技能者</a:t>
                      </a:r>
                      <a:r>
                        <a:rPr lang="en-US" altLang="ja-JP" sz="800" b="0" i="0" u="none" strike="noStrike" dirty="0" smtClean="0">
                          <a:solidFill>
                            <a:srgbClr val="000000"/>
                          </a:solidFill>
                          <a:effectLst/>
                          <a:latin typeface="+mn-ea"/>
                          <a:ea typeface="+mn-ea"/>
                        </a:rPr>
                        <a:t>『</a:t>
                      </a:r>
                      <a:r>
                        <a:rPr lang="ja-JP" altLang="en-US" sz="800" b="0" i="0" u="none" strike="noStrike" dirty="0" smtClean="0">
                          <a:solidFill>
                            <a:srgbClr val="000000"/>
                          </a:solidFill>
                          <a:effectLst/>
                          <a:latin typeface="+mn-ea"/>
                          <a:ea typeface="+mn-ea"/>
                        </a:rPr>
                        <a:t>チーム匠（たくみ）</a:t>
                      </a:r>
                      <a:r>
                        <a:rPr lang="en-US" altLang="ja-JP" sz="800" b="0" i="0" u="none" strike="noStrike" dirty="0" smtClean="0">
                          <a:solidFill>
                            <a:srgbClr val="000000"/>
                          </a:solidFill>
                          <a:effectLst/>
                          <a:latin typeface="+mn-ea"/>
                          <a:ea typeface="+mn-ea"/>
                        </a:rPr>
                        <a:t>』</a:t>
                      </a:r>
                      <a:r>
                        <a:rPr lang="ja-JP" altLang="en-US" sz="800" b="0" i="0" u="none" strike="noStrike" dirty="0" err="1" smtClean="0">
                          <a:solidFill>
                            <a:srgbClr val="000000"/>
                          </a:solidFill>
                          <a:effectLst/>
                          <a:latin typeface="+mn-ea"/>
                          <a:ea typeface="+mn-ea"/>
                        </a:rPr>
                        <a:t>。</a:t>
                      </a:r>
                      <a:r>
                        <a:rPr lang="ja-JP" altLang="en-US" sz="800" b="0" i="0" u="none" strike="noStrike" dirty="0" smtClean="0">
                          <a:solidFill>
                            <a:srgbClr val="000000"/>
                          </a:solidFill>
                          <a:effectLst/>
                          <a:latin typeface="+mn-ea"/>
                          <a:ea typeface="+mn-ea"/>
                        </a:rPr>
                        <a:t>ミクロンレベル（</a:t>
                      </a:r>
                      <a:r>
                        <a:rPr lang="en-US" altLang="ja-JP" sz="800" b="0" i="0" u="none" strike="noStrike" dirty="0" smtClean="0">
                          <a:solidFill>
                            <a:srgbClr val="000000"/>
                          </a:solidFill>
                          <a:effectLst/>
                          <a:latin typeface="+mn-ea"/>
                          <a:ea typeface="+mn-ea"/>
                        </a:rPr>
                        <a:t>1/1,000mm)</a:t>
                      </a:r>
                      <a:r>
                        <a:rPr lang="ja-JP" altLang="en-US" sz="800" b="0" i="0" u="none" strike="noStrike" dirty="0" smtClean="0">
                          <a:solidFill>
                            <a:srgbClr val="000000"/>
                          </a:solidFill>
                          <a:effectLst/>
                          <a:latin typeface="+mn-ea"/>
                          <a:ea typeface="+mn-ea"/>
                        </a:rPr>
                        <a:t>を自在に操る両雄が、ものづくりマイスターとしてのこだわりや難しさを子ども達に分かりやすく講演指導をする。サンドブラストによるオリジナルコップ制作を実施する。</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919">
                <a:tc>
                  <a:txBody>
                    <a:bodyPr/>
                    <a:lstStyle/>
                    <a:p>
                      <a:pPr algn="ctr" fontAlgn="ctr"/>
                      <a:r>
                        <a:rPr lang="en-US" altLang="ja-JP" sz="800" b="0" i="0" u="none" strike="noStrike" smtClean="0">
                          <a:solidFill>
                            <a:srgbClr val="000000"/>
                          </a:solidFill>
                          <a:effectLst/>
                          <a:latin typeface="+mn-ea"/>
                          <a:ea typeface="+mn-ea"/>
                        </a:rPr>
                        <a:t>6</a:t>
                      </a:r>
                      <a:endParaRPr lang="en-US" altLang="ja-JP"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mn-ea"/>
                          <a:ea typeface="+mn-ea"/>
                        </a:rPr>
                        <a:t>「技能五輪選手」に</a:t>
                      </a:r>
                      <a:r>
                        <a:rPr lang="ja-JP" altLang="en-US" sz="800" b="0" i="0" u="none" strike="noStrike" dirty="0" smtClean="0">
                          <a:solidFill>
                            <a:srgbClr val="000000"/>
                          </a:solidFill>
                          <a:effectLst/>
                          <a:latin typeface="+mn-ea"/>
                          <a:ea typeface="+mn-ea"/>
                        </a:rPr>
                        <a:t>よる</a:t>
                      </a:r>
                      <a:endParaRPr lang="en-US" altLang="ja-JP" sz="800" b="0" i="0" u="none" strike="noStrike" dirty="0" smtClean="0">
                        <a:solidFill>
                          <a:srgbClr val="000000"/>
                        </a:solidFill>
                        <a:effectLst/>
                        <a:latin typeface="+mn-ea"/>
                        <a:ea typeface="+mn-ea"/>
                      </a:endParaRPr>
                    </a:p>
                    <a:p>
                      <a:pPr algn="l" fontAlgn="ctr"/>
                      <a:r>
                        <a:rPr lang="ja-JP" altLang="en-US" sz="800" b="0" i="0" u="none" strike="noStrike" dirty="0" smtClean="0">
                          <a:solidFill>
                            <a:srgbClr val="000000"/>
                          </a:solidFill>
                          <a:effectLst/>
                          <a:latin typeface="+mn-ea"/>
                          <a:ea typeface="+mn-ea"/>
                        </a:rPr>
                        <a:t>　　　　　　　　　　　　モノづくり講座</a:t>
                      </a:r>
                      <a:endParaRPr lang="en-US" altLang="ja-JP" sz="800" b="0" i="0" u="none" strike="noStrike" dirty="0" smtClean="0">
                        <a:solidFill>
                          <a:srgbClr val="000000"/>
                        </a:solidFill>
                        <a:effectLst/>
                        <a:latin typeface="+mn-ea"/>
                        <a:ea typeface="+mn-ea"/>
                      </a:endParaRPr>
                    </a:p>
                    <a:p>
                      <a:pPr algn="l" fontAlgn="ctr"/>
                      <a:r>
                        <a:rPr lang="ja-JP" altLang="en-US" sz="800" b="0" i="0" u="none" strike="noStrike" dirty="0" smtClean="0">
                          <a:solidFill>
                            <a:srgbClr val="000000"/>
                          </a:solidFill>
                          <a:effectLst/>
                          <a:latin typeface="+mn-ea"/>
                          <a:ea typeface="+mn-ea"/>
                        </a:rPr>
                        <a:t>　～めざせ、</a:t>
                      </a:r>
                      <a:endParaRPr lang="en-US" altLang="ja-JP" sz="800" b="0" i="0" u="none" strike="noStrike" dirty="0" smtClean="0">
                        <a:solidFill>
                          <a:srgbClr val="000000"/>
                        </a:solidFill>
                        <a:effectLst/>
                        <a:latin typeface="+mn-ea"/>
                        <a:ea typeface="+mn-ea"/>
                      </a:endParaRPr>
                    </a:p>
                    <a:p>
                      <a:pPr algn="l" fontAlgn="ctr"/>
                      <a:r>
                        <a:rPr lang="ja-JP" altLang="en-US" sz="800" b="0" i="0" u="none" strike="noStrike" dirty="0" smtClean="0">
                          <a:solidFill>
                            <a:srgbClr val="000000"/>
                          </a:solidFill>
                          <a:effectLst/>
                          <a:latin typeface="+mn-ea"/>
                          <a:ea typeface="+mn-ea"/>
                        </a:rPr>
                        <a:t>　　　　あなた</a:t>
                      </a:r>
                      <a:r>
                        <a:rPr lang="ja-JP" altLang="en-US" sz="800" b="0" i="0" u="none" strike="noStrike" dirty="0">
                          <a:solidFill>
                            <a:srgbClr val="000000"/>
                          </a:solidFill>
                          <a:effectLst/>
                          <a:latin typeface="+mn-ea"/>
                          <a:ea typeface="+mn-ea"/>
                        </a:rPr>
                        <a:t>も技能五輪選手～</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a:ea typeface="+mn-ea"/>
                          <a:cs typeface="+mn-cs"/>
                        </a:rPr>
                        <a:t>○</a:t>
                      </a:r>
                      <a:endParaRPr kumimoji="1" lang="en-US" altLang="ja-JP" sz="800" b="0" i="0" u="none" strike="noStrike" kern="1200" cap="none" spc="0" normalizeH="0" baseline="0" noProof="0" dirty="0" smtClean="0">
                        <a:ln>
                          <a:noFill/>
                        </a:ln>
                        <a:solidFill>
                          <a:prstClr val="black"/>
                        </a:solidFill>
                        <a:effectLst/>
                        <a:uLnTx/>
                        <a:uFillTx/>
                        <a:latin typeface="ＭＳ Ｐゴシック"/>
                        <a:ea typeface="+mn-ea"/>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(4</a:t>
                      </a:r>
                      <a:r>
                        <a:rPr kumimoji="1" lang="zh-TW" altLang="en-US"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年生以上受講可能</a:t>
                      </a:r>
                      <a:r>
                        <a:rPr kumimoji="1" lang="en-US" altLang="zh-TW" sz="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dirty="0">
                          <a:effectLst/>
                          <a:latin typeface="+mn-ea"/>
                          <a:ea typeface="+mn-ea"/>
                        </a:rPr>
                        <a:t>〇</a:t>
                      </a: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800" b="0" i="0" u="none" strike="noStrike" dirty="0">
                        <a:solidFill>
                          <a:srgbClr val="000000"/>
                        </a:solidFill>
                        <a:effectLst/>
                        <a:latin typeface="+mn-ea"/>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mn-ea"/>
                          <a:ea typeface="+mn-ea"/>
                        </a:rPr>
                        <a:t>技能五輪選手：</a:t>
                      </a:r>
                      <a:r>
                        <a:rPr lang="en-US" altLang="ja-JP" sz="800" b="0" i="0" u="none" strike="noStrike" dirty="0">
                          <a:solidFill>
                            <a:srgbClr val="000000"/>
                          </a:solidFill>
                          <a:effectLst/>
                          <a:latin typeface="+mn-ea"/>
                          <a:ea typeface="+mn-ea"/>
                        </a:rPr>
                        <a:t>6</a:t>
                      </a:r>
                      <a:r>
                        <a:rPr lang="ja-JP" altLang="en-US" sz="800" b="0" i="0" u="none" strike="noStrike" dirty="0">
                          <a:solidFill>
                            <a:srgbClr val="000000"/>
                          </a:solidFill>
                          <a:effectLst/>
                          <a:latin typeface="+mn-ea"/>
                          <a:ea typeface="+mn-ea"/>
                        </a:rPr>
                        <a:t>名</a:t>
                      </a:r>
                      <a:br>
                        <a:rPr lang="ja-JP" altLang="en-US" sz="800" b="0" i="0" u="none" strike="noStrike" dirty="0">
                          <a:solidFill>
                            <a:srgbClr val="000000"/>
                          </a:solidFill>
                          <a:effectLst/>
                          <a:latin typeface="+mn-ea"/>
                          <a:ea typeface="+mn-ea"/>
                        </a:rPr>
                      </a:br>
                      <a:r>
                        <a:rPr lang="ja-JP" altLang="en-US" sz="800" b="0" i="0" u="none" strike="noStrike" dirty="0">
                          <a:solidFill>
                            <a:srgbClr val="000000"/>
                          </a:solidFill>
                          <a:effectLst/>
                          <a:latin typeface="+mn-ea"/>
                          <a:ea typeface="+mn-ea"/>
                        </a:rPr>
                        <a:t>（アイシン・エィ・ダブリュ</a:t>
                      </a:r>
                      <a:r>
                        <a:rPr lang="ja-JP" altLang="en-US" sz="800" b="0" i="0" u="none" strike="noStrike" dirty="0" smtClean="0">
                          <a:solidFill>
                            <a:srgbClr val="000000"/>
                          </a:solidFill>
                          <a:effectLst/>
                          <a:latin typeface="+mn-ea"/>
                          <a:ea typeface="+mn-ea"/>
                        </a:rPr>
                        <a:t>株式会社</a:t>
                      </a:r>
                      <a:r>
                        <a:rPr lang="en-US" altLang="ja-JP" sz="800" b="0" i="0" u="none" strike="noStrike" dirty="0" smtClean="0">
                          <a:solidFill>
                            <a:srgbClr val="000000"/>
                          </a:solidFill>
                          <a:effectLst/>
                          <a:latin typeface="+mn-ea"/>
                          <a:ea typeface="+mn-ea"/>
                        </a:rPr>
                        <a:t>/</a:t>
                      </a:r>
                      <a:r>
                        <a:rPr lang="ja-JP" altLang="en-US" sz="800" b="0" i="0" u="none" strike="noStrike" dirty="0">
                          <a:solidFill>
                            <a:srgbClr val="000000"/>
                          </a:solidFill>
                          <a:effectLst/>
                          <a:latin typeface="+mn-ea"/>
                          <a:ea typeface="+mn-ea"/>
                        </a:rPr>
                        <a:t>技能五輪全国大会出場選手）</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ja-JP" altLang="en-US" sz="800" b="0" i="0" u="none" strike="noStrike" dirty="0">
                          <a:solidFill>
                            <a:srgbClr val="000000"/>
                          </a:solidFill>
                          <a:effectLst/>
                          <a:latin typeface="+mn-ea"/>
                          <a:ea typeface="+mn-ea"/>
                        </a:rPr>
                        <a:t>ミクロンレベル（</a:t>
                      </a:r>
                      <a:r>
                        <a:rPr lang="en-US" altLang="ja-JP" sz="800" b="0" i="0" u="none" strike="noStrike" dirty="0">
                          <a:solidFill>
                            <a:srgbClr val="000000"/>
                          </a:solidFill>
                          <a:effectLst/>
                          <a:latin typeface="+mn-ea"/>
                          <a:ea typeface="+mn-ea"/>
                        </a:rPr>
                        <a:t>1/1,000mm</a:t>
                      </a:r>
                      <a:r>
                        <a:rPr lang="ja-JP" altLang="en-US" sz="800" b="0" i="0" u="none" strike="noStrike" dirty="0">
                          <a:solidFill>
                            <a:srgbClr val="000000"/>
                          </a:solidFill>
                          <a:effectLst/>
                          <a:latin typeface="+mn-ea"/>
                          <a:ea typeface="+mn-ea"/>
                        </a:rPr>
                        <a:t>＝</a:t>
                      </a:r>
                      <a:r>
                        <a:rPr lang="en-US" altLang="ja-JP" sz="800" b="0" i="0" u="none" strike="noStrike" dirty="0">
                          <a:solidFill>
                            <a:srgbClr val="000000"/>
                          </a:solidFill>
                          <a:effectLst/>
                          <a:latin typeface="+mn-ea"/>
                          <a:ea typeface="+mn-ea"/>
                        </a:rPr>
                        <a:t>1</a:t>
                      </a:r>
                      <a:r>
                        <a:rPr lang="ja-JP" altLang="en-US" sz="800" b="0" i="0" u="none" strike="noStrike" dirty="0">
                          <a:solidFill>
                            <a:srgbClr val="000000"/>
                          </a:solidFill>
                          <a:effectLst/>
                          <a:latin typeface="+mn-ea"/>
                          <a:ea typeface="+mn-ea"/>
                        </a:rPr>
                        <a:t>万円札の厚さを</a:t>
                      </a:r>
                      <a:r>
                        <a:rPr lang="en-US" altLang="ja-JP" sz="800" b="0" i="0" u="none" strike="noStrike" dirty="0">
                          <a:solidFill>
                            <a:srgbClr val="000000"/>
                          </a:solidFill>
                          <a:effectLst/>
                          <a:latin typeface="+mn-ea"/>
                          <a:ea typeface="+mn-ea"/>
                        </a:rPr>
                        <a:t>100</a:t>
                      </a:r>
                      <a:r>
                        <a:rPr lang="ja-JP" altLang="en-US" sz="800" b="0" i="0" u="none" strike="noStrike" dirty="0">
                          <a:solidFill>
                            <a:srgbClr val="000000"/>
                          </a:solidFill>
                          <a:effectLst/>
                          <a:latin typeface="+mn-ea"/>
                          <a:ea typeface="+mn-ea"/>
                        </a:rPr>
                        <a:t>等分した）を争う技能五輪全国大会出場の選手による「ペットボトルゴム動力車」</a:t>
                      </a:r>
                      <a:r>
                        <a:rPr lang="ja-JP" altLang="en-US" sz="800" b="0" i="0" u="none" strike="noStrike" dirty="0" smtClean="0">
                          <a:solidFill>
                            <a:srgbClr val="000000"/>
                          </a:solidFill>
                          <a:effectLst/>
                          <a:latin typeface="+mn-ea"/>
                          <a:ea typeface="+mn-ea"/>
                        </a:rPr>
                        <a:t>。プラモデル</a:t>
                      </a:r>
                      <a:r>
                        <a:rPr lang="ja-JP" altLang="en-US" sz="800" b="0" i="0" u="none" strike="noStrike" dirty="0">
                          <a:solidFill>
                            <a:srgbClr val="000000"/>
                          </a:solidFill>
                          <a:effectLst/>
                          <a:latin typeface="+mn-ea"/>
                          <a:ea typeface="+mn-ea"/>
                        </a:rPr>
                        <a:t>作成の様に図を見て、部品を加工して組立を行い、どこまで遠くに進めるかを争う。</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2" name="正方形/長方形 21"/>
          <p:cNvSpPr/>
          <p:nvPr/>
        </p:nvSpPr>
        <p:spPr>
          <a:xfrm>
            <a:off x="297783" y="6197739"/>
            <a:ext cx="4874292" cy="584775"/>
          </a:xfrm>
          <a:prstGeom prst="rect">
            <a:avLst/>
          </a:prstGeom>
        </p:spPr>
        <p:txBody>
          <a:bodyPr wrap="square">
            <a:spAutoFit/>
          </a:bodyPr>
          <a:lstStyle/>
          <a:p>
            <a:r>
              <a:rPr lang="ja-JP" altLang="en-US" sz="800" dirty="0" smtClean="0">
                <a:latin typeface="HG丸ｺﾞｼｯｸM-PRO" panose="020F0600000000000000" pitchFamily="50" charset="-128"/>
                <a:ea typeface="HG丸ｺﾞｼｯｸM-PRO" panose="020F0600000000000000" pitchFamily="50" charset="-128"/>
              </a:rPr>
              <a:t>技能五輪とは？</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青年技能者の技能レベルの日本一を競う技能競技大会です</a:t>
            </a:r>
            <a:r>
              <a:rPr lang="ja-JP" altLang="en-US" sz="800" dirty="0" smtClean="0">
                <a:latin typeface="HG丸ｺﾞｼｯｸM-PRO" panose="020F0600000000000000" pitchFamily="50" charset="-128"/>
                <a:ea typeface="HG丸ｺﾞｼｯｸM-PRO" panose="020F0600000000000000" pitchFamily="50" charset="-128"/>
              </a:rPr>
              <a:t>。次代</a:t>
            </a:r>
            <a:r>
              <a:rPr lang="ja-JP" altLang="en-US" sz="800" dirty="0">
                <a:latin typeface="HG丸ｺﾞｼｯｸM-PRO" panose="020F0600000000000000" pitchFamily="50" charset="-128"/>
                <a:ea typeface="HG丸ｺﾞｼｯｸM-PRO" panose="020F0600000000000000" pitchFamily="50" charset="-128"/>
              </a:rPr>
              <a:t>を担う青年技能者に努力目標を与えるとともに</a:t>
            </a:r>
            <a:r>
              <a:rPr lang="ja-JP" altLang="en-US" sz="800" dirty="0" smtClean="0">
                <a:latin typeface="HG丸ｺﾞｼｯｸM-PRO" panose="020F0600000000000000" pitchFamily="50" charset="-128"/>
                <a:ea typeface="HG丸ｺﾞｼｯｸM-PRO" panose="020F0600000000000000" pitchFamily="50" charset="-128"/>
              </a:rPr>
              <a:t>、大会</a:t>
            </a:r>
            <a:r>
              <a:rPr lang="ja-JP" altLang="en-US" sz="800" dirty="0">
                <a:latin typeface="HG丸ｺﾞｼｯｸM-PRO" panose="020F0600000000000000" pitchFamily="50" charset="-128"/>
                <a:ea typeface="HG丸ｺﾞｼｯｸM-PRO" panose="020F0600000000000000" pitchFamily="50" charset="-128"/>
              </a:rPr>
              <a:t>開催地域の若年者に優れた技能を身近にふれる機会を提供するなど</a:t>
            </a:r>
            <a:r>
              <a:rPr lang="ja-JP" altLang="en-US" sz="800" dirty="0" smtClean="0">
                <a:latin typeface="HG丸ｺﾞｼｯｸM-PRO" panose="020F0600000000000000" pitchFamily="50" charset="-128"/>
                <a:ea typeface="HG丸ｺﾞｼｯｸM-PRO" panose="020F0600000000000000" pitchFamily="50" charset="-128"/>
              </a:rPr>
              <a:t>、技能</a:t>
            </a:r>
            <a:r>
              <a:rPr lang="ja-JP" altLang="en-US" sz="800" dirty="0">
                <a:latin typeface="HG丸ｺﾞｼｯｸM-PRO" panose="020F0600000000000000" pitchFamily="50" charset="-128"/>
                <a:ea typeface="HG丸ｺﾞｼｯｸM-PRO" panose="020F0600000000000000" pitchFamily="50" charset="-128"/>
              </a:rPr>
              <a:t>の重要性、必要性をアピールし、技能尊重機運の醸成を図ることを目的としています</a:t>
            </a:r>
            <a:r>
              <a:rPr lang="ja-JP" altLang="en-US" sz="800" dirty="0" smtClean="0">
                <a:latin typeface="HG丸ｺﾞｼｯｸM-PRO" panose="020F0600000000000000" pitchFamily="50" charset="-128"/>
                <a:ea typeface="HG丸ｺﾞｼｯｸM-PRO" panose="020F0600000000000000" pitchFamily="50" charset="-128"/>
              </a:rPr>
              <a:t>。</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5276851" y="6367016"/>
            <a:ext cx="3505200" cy="415498"/>
          </a:xfrm>
          <a:prstGeom prst="rect">
            <a:avLst/>
          </a:prstGeom>
        </p:spPr>
        <p:txBody>
          <a:bodyPr wrap="square">
            <a:spAutoFit/>
          </a:bodyPr>
          <a:lstStyle/>
          <a:p>
            <a:r>
              <a:rPr lang="en-US" altLang="ja-JP" sz="1050" dirty="0" smtClean="0"/>
              <a:t>【</a:t>
            </a:r>
            <a:r>
              <a:rPr lang="ja-JP" altLang="en-US" sz="1050" dirty="0" smtClean="0"/>
              <a:t>運営事務局</a:t>
            </a:r>
            <a:r>
              <a:rPr lang="en-US" altLang="ja-JP" sz="1050" dirty="0" smtClean="0"/>
              <a:t>】</a:t>
            </a:r>
            <a:r>
              <a:rPr lang="ja-JP" altLang="en-US" sz="1050" dirty="0" smtClean="0"/>
              <a:t>特定非営利活動法人アスクネット　　　</a:t>
            </a:r>
            <a:endParaRPr lang="en-US" altLang="ja-JP" sz="1050" dirty="0" smtClean="0"/>
          </a:p>
          <a:p>
            <a:r>
              <a:rPr lang="en-US" altLang="ja-JP" sz="1050" dirty="0" smtClean="0"/>
              <a:t>TEL</a:t>
            </a:r>
            <a:r>
              <a:rPr lang="ja-JP" altLang="en-US" sz="1050" dirty="0" smtClean="0"/>
              <a:t>：052-881-4349　　FAX：052-881-5567</a:t>
            </a:r>
            <a:endParaRPr lang="ja-JP" altLang="en-US" sz="1050" dirty="0"/>
          </a:p>
        </p:txBody>
      </p:sp>
      <p:pic>
        <p:nvPicPr>
          <p:cNvPr id="27" name="Picture 4" descr="http://www.waza.javada.or.jp/info/image/%E6%8A%80%E8%83%BD%E4%BA%94%E8%BC%AA%E5%85%A8%E5%9B%BD%E5%A4%A7%E4%BC%9A.png"/>
          <p:cNvPicPr>
            <a:picLocks noChangeAspect="1" noChangeArrowheads="1"/>
          </p:cNvPicPr>
          <p:nvPr/>
        </p:nvPicPr>
        <p:blipFill rotWithShape="1">
          <a:blip r:embed="rId2">
            <a:extLst>
              <a:ext uri="{28A0092B-C50C-407E-A947-70E740481C1C}">
                <a14:useLocalDpi xmlns:a14="http://schemas.microsoft.com/office/drawing/2010/main"/>
              </a:ext>
            </a:extLst>
          </a:blip>
          <a:srcRect t="2557" b="44006"/>
          <a:stretch/>
        </p:blipFill>
        <p:spPr bwMode="auto">
          <a:xfrm>
            <a:off x="297783" y="633433"/>
            <a:ext cx="2239519" cy="1694199"/>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2537302" y="866775"/>
            <a:ext cx="6492397" cy="1123384"/>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児童・生徒に年齢の近い若手技能五輪メダリスト等が学校で講師を務めます。</a:t>
            </a:r>
          </a:p>
          <a:p>
            <a:r>
              <a:rPr lang="ja-JP" altLang="en-US" sz="1400" dirty="0">
                <a:latin typeface="HG丸ｺﾞｼｯｸM-PRO" panose="020F0600000000000000" pitchFamily="50" charset="-128"/>
                <a:ea typeface="HG丸ｺﾞｼｯｸM-PRO" panose="020F0600000000000000" pitchFamily="50" charset="-128"/>
              </a:rPr>
              <a:t>高い技能を持つ若手技能五輪メダリスト等が講師を務めることで、児童・生徒の興味・関心をより引き出すことが可能です。</a:t>
            </a:r>
          </a:p>
          <a:p>
            <a:r>
              <a:rPr lang="ja-JP" altLang="en-US" sz="1400" dirty="0">
                <a:latin typeface="HG丸ｺﾞｼｯｸM-PRO" panose="020F0600000000000000" pitchFamily="50" charset="-128"/>
                <a:ea typeface="HG丸ｺﾞｼｯｸM-PRO" panose="020F0600000000000000" pitchFamily="50" charset="-128"/>
              </a:rPr>
              <a:t>下記は技能五輪メダリスト等による講座の一部抜粋になります。</a:t>
            </a:r>
          </a:p>
          <a:p>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小学校・中学校・特別支援学校でそれぞれに合わせて講座内容を一部変更する場合がございます。</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413891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 val="d6c467c6-35c4-4c2f-b573-469aac5b06f6"/>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682</Words>
  <Application>Microsoft Office PowerPoint</Application>
  <PresentationFormat>画面に合わせる (4:3)</PresentationFormat>
  <Paragraphs>71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小柳真哉</dc:creator>
  <cp:lastModifiedBy>oa</cp:lastModifiedBy>
  <cp:revision>27</cp:revision>
  <cp:lastPrinted>2016-07-04T09:48:17Z</cp:lastPrinted>
  <dcterms:created xsi:type="dcterms:W3CDTF">2016-06-27T07:19:28Z</dcterms:created>
  <dcterms:modified xsi:type="dcterms:W3CDTF">2017-04-26T02:52:30Z</dcterms:modified>
</cp:coreProperties>
</file>