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60" r:id="rId4"/>
    <p:sldId id="258" r:id="rId5"/>
    <p:sldId id="259" r:id="rId6"/>
    <p:sldId id="261" r:id="rId7"/>
    <p:sldId id="285" r:id="rId8"/>
    <p:sldId id="264" r:id="rId9"/>
    <p:sldId id="282" r:id="rId10"/>
    <p:sldId id="284" r:id="rId11"/>
    <p:sldId id="263" r:id="rId12"/>
    <p:sldId id="265" r:id="rId13"/>
    <p:sldId id="266" r:id="rId14"/>
    <p:sldId id="267" r:id="rId15"/>
    <p:sldId id="269" r:id="rId16"/>
    <p:sldId id="286" r:id="rId17"/>
    <p:sldId id="287" r:id="rId18"/>
    <p:sldId id="288" r:id="rId19"/>
    <p:sldId id="268" r:id="rId20"/>
    <p:sldId id="270" r:id="rId21"/>
    <p:sldId id="271" r:id="rId22"/>
    <p:sldId id="273" r:id="rId23"/>
    <p:sldId id="272" r:id="rId24"/>
    <p:sldId id="277" r:id="rId25"/>
    <p:sldId id="275" r:id="rId26"/>
    <p:sldId id="276" r:id="rId27"/>
    <p:sldId id="274" r:id="rId28"/>
    <p:sldId id="278" r:id="rId29"/>
    <p:sldId id="279" r:id="rId30"/>
    <p:sldId id="280" r:id="rId31"/>
    <p:sldId id="281"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FFFBC7"/>
    <a:srgbClr val="FFE01B"/>
    <a:srgbClr val="E1F2FF"/>
    <a:srgbClr val="ABDBFF"/>
    <a:srgbClr val="FFFDE5"/>
    <a:srgbClr val="FFFFFF"/>
    <a:srgbClr val="FFFF9E"/>
    <a:srgbClr val="FF3399"/>
    <a:srgbClr val="FAD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37" autoAdjust="0"/>
  </p:normalViewPr>
  <p:slideViewPr>
    <p:cSldViewPr snapToGrid="0">
      <p:cViewPr varScale="1">
        <p:scale>
          <a:sx n="68" d="100"/>
          <a:sy n="68" d="100"/>
        </p:scale>
        <p:origin x="2196" y="54"/>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B9584-1FA4-4771-8C92-BCA01BA141FC}" type="datetimeFigureOut">
              <a:rPr kumimoji="1" lang="ja-JP" altLang="en-US" smtClean="0"/>
              <a:t>2024/5/20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FF8CD-D575-4AEA-95BD-82C44004628A}" type="slidenum">
              <a:rPr kumimoji="1" lang="ja-JP" altLang="en-US" smtClean="0"/>
              <a:t>‹#›</a:t>
            </a:fld>
            <a:endParaRPr kumimoji="1" lang="ja-JP" altLang="en-US"/>
          </a:p>
        </p:txBody>
      </p:sp>
    </p:spTree>
    <p:extLst>
      <p:ext uri="{BB962C8B-B14F-4D97-AF65-F5344CB8AC3E}">
        <p14:creationId xmlns:p14="http://schemas.microsoft.com/office/powerpoint/2010/main" val="4993716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a:t>
            </a:fld>
            <a:endParaRPr kumimoji="1" lang="ja-JP" altLang="en-US"/>
          </a:p>
        </p:txBody>
      </p:sp>
    </p:spTree>
    <p:extLst>
      <p:ext uri="{BB962C8B-B14F-4D97-AF65-F5344CB8AC3E}">
        <p14:creationId xmlns:p14="http://schemas.microsoft.com/office/powerpoint/2010/main" val="22612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B7EB1-1268-2676-5F57-0A4D637720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EE6E43-8B53-2485-AAD2-B6F4DA99E9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3788E0-AE25-06F0-F956-F9C1148A1A7C}"/>
              </a:ext>
            </a:extLst>
          </p:cNvPr>
          <p:cNvSpPr>
            <a:spLocks noGrp="1"/>
          </p:cNvSpPr>
          <p:nvPr>
            <p:ph type="body" idx="1"/>
          </p:nvPr>
        </p:nvSpPr>
        <p:spPr/>
        <p:txBody>
          <a:bodyPr/>
          <a:lstStyle/>
          <a:p>
            <a:r>
              <a:rPr kumimoji="1" lang="en-US" altLang="ja-JP" dirty="0"/>
              <a:t>【</a:t>
            </a:r>
            <a:r>
              <a:rPr kumimoji="1" lang="ja-JP" altLang="en-US" dirty="0"/>
              <a:t>アニメーション①</a:t>
            </a:r>
            <a:r>
              <a:rPr kumimoji="1" lang="en-US" altLang="ja-JP" dirty="0"/>
              <a:t>】</a:t>
            </a:r>
          </a:p>
          <a:p>
            <a:r>
              <a:rPr kumimoji="1" lang="ja-JP" altLang="en-US" dirty="0"/>
              <a:t>ここまで書いた内容や考えたことを周りの人と共有しましょう。</a:t>
            </a:r>
            <a:endParaRPr kumimoji="1" lang="en-US" altLang="ja-JP" dirty="0"/>
          </a:p>
          <a:p>
            <a:r>
              <a:rPr kumimoji="1" lang="ja-JP" altLang="en-US" dirty="0"/>
              <a:t>話を聴くときのポイントとして、「なるほど」「そうだったんだね」という言葉やうなずいたり、目を見るなどの態度で表すと共感の気持ちが伝わりやすいですよ。</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76C65889-BD5F-3146-D29C-DD589E6B356E}"/>
              </a:ext>
            </a:extLst>
          </p:cNvPr>
          <p:cNvSpPr>
            <a:spLocks noGrp="1"/>
          </p:cNvSpPr>
          <p:nvPr>
            <p:ph type="sldNum" sz="quarter" idx="5"/>
          </p:nvPr>
        </p:nvSpPr>
        <p:spPr/>
        <p:txBody>
          <a:bodyPr/>
          <a:lstStyle/>
          <a:p>
            <a:fld id="{488FF8CD-D575-4AEA-95BD-82C44004628A}" type="slidenum">
              <a:rPr kumimoji="1" lang="ja-JP" altLang="en-US" smtClean="0"/>
              <a:t>10</a:t>
            </a:fld>
            <a:endParaRPr kumimoji="1" lang="ja-JP" altLang="en-US"/>
          </a:p>
        </p:txBody>
      </p:sp>
    </p:spTree>
    <p:extLst>
      <p:ext uri="{BB962C8B-B14F-4D97-AF65-F5344CB8AC3E}">
        <p14:creationId xmlns:p14="http://schemas.microsoft.com/office/powerpoint/2010/main" val="49634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39611-2304-2430-E13A-FCB7362385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7C7CA9-018F-7E6E-92FF-91607F203B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410074-3AC2-B7DE-8921-F854355B64BE}"/>
              </a:ext>
            </a:extLst>
          </p:cNvPr>
          <p:cNvSpPr>
            <a:spLocks noGrp="1"/>
          </p:cNvSpPr>
          <p:nvPr>
            <p:ph type="body" idx="1"/>
          </p:nvPr>
        </p:nvSpPr>
        <p:spPr/>
        <p: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前のページでは、年表とライフラインチャート使って、出来事や自分の気持ちの変化から自分の原体験や価値観を探ってきました。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このページでは、社会課題に関連する言葉から、自分の経験や価値観を探っていきます。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lang="en-US" altLang="ja-JP" dirty="0"/>
              <a:t>【</a:t>
            </a:r>
            <a:r>
              <a:rPr lang="ja-JP" altLang="en-US" dirty="0"/>
              <a:t>アニメーション①</a:t>
            </a:r>
            <a:r>
              <a:rPr lang="en-US" altLang="ja-JP" dirty="0"/>
              <a:t>】</a:t>
            </a:r>
          </a:p>
          <a:p>
            <a:r>
              <a:rPr kumimoji="1" lang="ja-JP" altLang="en-US" sz="1200" dirty="0">
                <a:solidFill>
                  <a:schemeClr val="tx1"/>
                </a:solidFill>
                <a:latin typeface="メイリオ" panose="020B0604030504040204" pitchFamily="50" charset="-128"/>
                <a:ea typeface="メイリオ" panose="020B0604030504040204" pitchFamily="50" charset="-128"/>
              </a:rPr>
              <a:t>気になる言葉に丸をつけてください。ここでは、少しでも「気になる」と思ったものは全て選んでいきましょう。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この言葉は何だろう？と疑問に思うものは調べてみましょう。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また、この中にはない言葉が気になるという場合は、一番下にある空白の枠の中にに言葉を書いてください。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37FA9EA3-4105-968B-CAF9-444CFB2185BE}"/>
              </a:ext>
            </a:extLst>
          </p:cNvPr>
          <p:cNvSpPr>
            <a:spLocks noGrp="1"/>
          </p:cNvSpPr>
          <p:nvPr>
            <p:ph type="sldNum" sz="quarter" idx="5"/>
          </p:nvPr>
        </p:nvSpPr>
        <p:spPr/>
        <p:txBody>
          <a:bodyPr/>
          <a:lstStyle/>
          <a:p>
            <a:fld id="{488FF8CD-D575-4AEA-95BD-82C44004628A}" type="slidenum">
              <a:rPr kumimoji="1" lang="ja-JP" altLang="en-US" smtClean="0"/>
              <a:t>11</a:t>
            </a:fld>
            <a:endParaRPr kumimoji="1" lang="ja-JP" altLang="en-US"/>
          </a:p>
        </p:txBody>
      </p:sp>
    </p:spTree>
    <p:extLst>
      <p:ext uri="{BB962C8B-B14F-4D97-AF65-F5344CB8AC3E}">
        <p14:creationId xmlns:p14="http://schemas.microsoft.com/office/powerpoint/2010/main" val="233744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34C2-369B-0AF1-2E21-6D090BB08E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AC6E93-A976-693C-9754-15F2EC76B4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723F25-FF75-C6A4-1A17-FAEAD39D75DE}"/>
              </a:ext>
            </a:extLst>
          </p:cNvPr>
          <p:cNvSpPr>
            <a:spLocks noGrp="1"/>
          </p:cNvSpPr>
          <p:nvPr>
            <p:ph type="body" idx="1"/>
          </p:nvPr>
        </p:nvSpPr>
        <p:spPr/>
        <p: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STEP</a:t>
            </a:r>
            <a:r>
              <a:rPr kumimoji="1" lang="ja-JP" altLang="en-US" sz="1200" dirty="0">
                <a:solidFill>
                  <a:schemeClr val="tx1"/>
                </a:solidFill>
                <a:latin typeface="メイリオ" panose="020B0604030504040204" pitchFamily="50" charset="-128"/>
                <a:ea typeface="メイリオ" panose="020B0604030504040204" pitchFamily="50" charset="-128"/>
              </a:rPr>
              <a:t>１で丸をつけた言葉から、特に自分の感情が動くと感じる言葉を選び、選んだ理由や関連する経験・</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出来事をを書きましょう。さらに、その言葉から考えられるこうなったらいいなという状態（理想）を書いていきましょう。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アニメーション①</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この例では「リサイクル」を選び、それに関連する経験とそこから考えるこうなったらいいなという状態を書いています。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184A50A2-C302-9749-4828-C1D06B4DBC1C}"/>
              </a:ext>
            </a:extLst>
          </p:cNvPr>
          <p:cNvSpPr>
            <a:spLocks noGrp="1"/>
          </p:cNvSpPr>
          <p:nvPr>
            <p:ph type="sldNum" sz="quarter" idx="5"/>
          </p:nvPr>
        </p:nvSpPr>
        <p:spPr/>
        <p:txBody>
          <a:bodyPr/>
          <a:lstStyle/>
          <a:p>
            <a:fld id="{488FF8CD-D575-4AEA-95BD-82C44004628A}" type="slidenum">
              <a:rPr kumimoji="1" lang="ja-JP" altLang="en-US" smtClean="0"/>
              <a:t>12</a:t>
            </a:fld>
            <a:endParaRPr kumimoji="1" lang="ja-JP" altLang="en-US"/>
          </a:p>
        </p:txBody>
      </p:sp>
    </p:spTree>
    <p:extLst>
      <p:ext uri="{BB962C8B-B14F-4D97-AF65-F5344CB8AC3E}">
        <p14:creationId xmlns:p14="http://schemas.microsoft.com/office/powerpoint/2010/main" val="11630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76360-A949-CBB7-8843-5697F074F9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9D800F-FFCB-E3A8-974F-B85BDDE96C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172DEB-8FFF-EB91-74E3-83E465568491}"/>
              </a:ext>
            </a:extLst>
          </p:cNvPr>
          <p:cNvSpPr>
            <a:spLocks noGrp="1"/>
          </p:cNvSpPr>
          <p:nvPr>
            <p:ph type="body" idx="1"/>
          </p:nvPr>
        </p:nvSpPr>
        <p:spPr/>
        <p: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STEP3</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STEP</a:t>
            </a:r>
            <a:r>
              <a:rPr kumimoji="1" lang="ja-JP" altLang="en-US" sz="1200" dirty="0">
                <a:solidFill>
                  <a:schemeClr val="tx1"/>
                </a:solidFill>
                <a:latin typeface="メイリオ" panose="020B0604030504040204" pitchFamily="50" charset="-128"/>
                <a:ea typeface="メイリオ" panose="020B0604030504040204" pitchFamily="50" charset="-128"/>
              </a:rPr>
              <a:t>２で書いたことを周りの人と共有しましょう。他の人の話を聴いたら、相手の話から連想する言葉を伝えてあげましょう。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それが相手の価値観を表す言葉になるかもしれません。</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rPr>
              <a:t>STEP</a:t>
            </a:r>
            <a:r>
              <a:rPr kumimoji="1" lang="ja-JP" altLang="en-US" sz="1200" dirty="0">
                <a:solidFill>
                  <a:schemeClr val="tx1"/>
                </a:solidFill>
                <a:latin typeface="メイリオ" panose="020B0604030504040204" pitchFamily="50" charset="-128"/>
                <a:ea typeface="メイリオ" panose="020B0604030504040204" pitchFamily="50" charset="-128"/>
              </a:rPr>
              <a:t>４＞</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アニメーション①</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en-US" altLang="ja-JP" sz="1200" dirty="0">
                <a:solidFill>
                  <a:schemeClr val="tx1"/>
                </a:solidFill>
                <a:latin typeface="メイリオ" panose="020B0604030504040204" pitchFamily="50" charset="-128"/>
                <a:ea typeface="メイリオ" panose="020B0604030504040204" pitchFamily="50" charset="-128"/>
              </a:rPr>
              <a:t>STEP</a:t>
            </a:r>
            <a:r>
              <a:rPr kumimoji="1" lang="ja-JP" altLang="en-US" sz="1200" dirty="0">
                <a:solidFill>
                  <a:schemeClr val="tx1"/>
                </a:solidFill>
                <a:latin typeface="メイリオ" panose="020B0604030504040204" pitchFamily="50" charset="-128"/>
                <a:ea typeface="メイリオ" panose="020B0604030504040204" pitchFamily="50" charset="-128"/>
              </a:rPr>
              <a:t>１～３を通じて、あなたはあなた自身をどんな人だと思いましたか。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「こういうことを大切にしている人かな」「決断する時はこういうことを優先している人かな」など</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ぼんやりとしている状態でいいので、「私は～人です」という文で、自分を表現してみましょう。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lang="ja-JP" altLang="en-US" dirty="0"/>
              <a:t>この例では、「リサイクル」を選んで、経験や理想を考えて、</a:t>
            </a:r>
            <a:endParaRPr lang="en-US" altLang="ja-JP" dirty="0"/>
          </a:p>
          <a:p>
            <a:pPr marL="0" indent="0">
              <a:buNone/>
            </a:pPr>
            <a:r>
              <a:rPr lang="ja-JP" altLang="en-US" dirty="0"/>
              <a:t>周りの人からもらった言葉をもとに自分を表現しています。</a:t>
            </a:r>
            <a:endParaRPr lang="en-US" altLang="ja-JP" dirty="0"/>
          </a:p>
          <a:p>
            <a:pPr marL="0" indent="0">
              <a:buNone/>
            </a:pPr>
            <a:endParaRPr lang="en-US" altLang="ja-JP" dirty="0"/>
          </a:p>
          <a:p>
            <a:pPr marL="0" indent="0">
              <a:buNone/>
            </a:pPr>
            <a:endParaRPr lang="en-US" altLang="ja-JP" dirty="0"/>
          </a:p>
          <a:p>
            <a:pPr marL="0" indent="0">
              <a:buNone/>
            </a:pPr>
            <a:r>
              <a:rPr lang="en-US" altLang="ja-JP" dirty="0"/>
              <a:t>【</a:t>
            </a:r>
            <a:r>
              <a:rPr lang="ja-JP" altLang="en-US" dirty="0"/>
              <a:t>前半のまとめ</a:t>
            </a:r>
            <a:r>
              <a:rPr lang="en-US" altLang="ja-JP" dirty="0"/>
              <a:t>】</a:t>
            </a:r>
          </a:p>
          <a:p>
            <a:r>
              <a:rPr kumimoji="1" lang="ja-JP" altLang="en-US" sz="1200" dirty="0">
                <a:solidFill>
                  <a:schemeClr val="tx1"/>
                </a:solidFill>
                <a:latin typeface="メイリオ" panose="020B0604030504040204" pitchFamily="50" charset="-128"/>
                <a:ea typeface="メイリオ" panose="020B0604030504040204" pitchFamily="50" charset="-128"/>
              </a:rPr>
              <a:t>ここまでのワークを通じて、自分の価値観を見つけることはできましたか？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見つけることができたと自信を持って言える人、うっすら見つかったと思う人、中には、</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全然見つからないと焦る気持ちになっている人もいるかもしれません。</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でも、大丈夫ですよ！</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簡単に見つかるものではないからこそ、こうしたワークがあるのです。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回やってみて見つからなくても、</a:t>
            </a:r>
            <a:r>
              <a:rPr kumimoji="1" lang="en-US" altLang="ja-JP" sz="1200" dirty="0">
                <a:solidFill>
                  <a:schemeClr val="tx1"/>
                </a:solidFill>
                <a:latin typeface="メイリオ" panose="020B0604030504040204" pitchFamily="50" charset="-128"/>
                <a:ea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rPr>
              <a:t>回、</a:t>
            </a:r>
            <a:r>
              <a:rPr kumimoji="1" lang="en-US" altLang="ja-JP" sz="1200" dirty="0">
                <a:solidFill>
                  <a:schemeClr val="tx1"/>
                </a:solidFill>
                <a:latin typeface="メイリオ" panose="020B0604030504040204" pitchFamily="50" charset="-128"/>
                <a:ea typeface="メイリオ" panose="020B0604030504040204" pitchFamily="50" charset="-128"/>
              </a:rPr>
              <a:t>3</a:t>
            </a:r>
            <a:r>
              <a:rPr kumimoji="1" lang="ja-JP" altLang="en-US" sz="1200" dirty="0">
                <a:solidFill>
                  <a:schemeClr val="tx1"/>
                </a:solidFill>
                <a:latin typeface="メイリオ" panose="020B0604030504040204" pitchFamily="50" charset="-128"/>
                <a:ea typeface="メイリオ" panose="020B0604030504040204" pitchFamily="50" charset="-128"/>
              </a:rPr>
              <a:t>回と見直したり、思いついたときに書き加えていきましょう。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大切なことは「言葉にすること」そして、それを「人に伝えること」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それを繰り返すことで、少しずつ自分の価値観が明確になっていきます。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また、社会の状況が変わったり、環境が変わったり、年齢を重ねることで価値観は変わることもあります。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次のページからは、これまで見てきた自分の想いをより深めながら、社会課題について考えていきます。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87051EB8-9E39-FCF3-FF15-3383FC1D099D}"/>
              </a:ext>
            </a:extLst>
          </p:cNvPr>
          <p:cNvSpPr>
            <a:spLocks noGrp="1"/>
          </p:cNvSpPr>
          <p:nvPr>
            <p:ph type="sldNum" sz="quarter" idx="5"/>
          </p:nvPr>
        </p:nvSpPr>
        <p:spPr/>
        <p:txBody>
          <a:bodyPr/>
          <a:lstStyle/>
          <a:p>
            <a:fld id="{488FF8CD-D575-4AEA-95BD-82C44004628A}" type="slidenum">
              <a:rPr kumimoji="1" lang="ja-JP" altLang="en-US" smtClean="0"/>
              <a:t>13</a:t>
            </a:fld>
            <a:endParaRPr kumimoji="1" lang="ja-JP" altLang="en-US"/>
          </a:p>
        </p:txBody>
      </p:sp>
    </p:spTree>
    <p:extLst>
      <p:ext uri="{BB962C8B-B14F-4D97-AF65-F5344CB8AC3E}">
        <p14:creationId xmlns:p14="http://schemas.microsoft.com/office/powerpoint/2010/main" val="3610539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「社会課題」と聞いて、みなさんはどんなことを思いますか？</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「自分には関係ないかな」とか「難しくて、自分の力では解決なんてできない」と思う人もいると思います。</a:t>
            </a:r>
            <a:endParaRPr kumimoji="1" lang="en-US" altLang="ja-JP" dirty="0"/>
          </a:p>
          <a:p>
            <a:r>
              <a:rPr kumimoji="1" lang="ja-JP" altLang="en-US" dirty="0"/>
              <a:t>でも、ワークブック</a:t>
            </a:r>
            <a:r>
              <a:rPr kumimoji="1" lang="en-US" altLang="ja-JP" dirty="0"/>
              <a:t>P.5</a:t>
            </a:r>
            <a:r>
              <a:rPr kumimoji="1" lang="ja-JP" altLang="en-US" dirty="0"/>
              <a:t>でみなさんが選んだ「感情が動く言葉」には、身近な「社会課題」がたくさん隠れているんですよ。</a:t>
            </a:r>
            <a:endParaRPr kumimoji="1" lang="en-US" altLang="ja-JP" dirty="0"/>
          </a:p>
          <a:p>
            <a:r>
              <a:rPr kumimoji="1" lang="ja-JP" altLang="en-US" dirty="0"/>
              <a:t>難しく考えすぎずに、ここから「自分が取り組む社会課題のテーマ」について、考えていきましょう。</a:t>
            </a:r>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14</a:t>
            </a:fld>
            <a:endParaRPr kumimoji="1" lang="ja-JP" altLang="en-US"/>
          </a:p>
        </p:txBody>
      </p:sp>
    </p:spTree>
    <p:extLst>
      <p:ext uri="{BB962C8B-B14F-4D97-AF65-F5344CB8AC3E}">
        <p14:creationId xmlns:p14="http://schemas.microsoft.com/office/powerpoint/2010/main" val="205674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アニメーション①</a:t>
            </a:r>
            <a:r>
              <a:rPr kumimoji="1" lang="en-US" altLang="ja-JP" dirty="0"/>
              <a:t>】</a:t>
            </a:r>
          </a:p>
          <a:p>
            <a:r>
              <a:rPr kumimoji="1" lang="ja-JP" altLang="en-US" dirty="0"/>
              <a:t>みなさんの中に、「食べること」が好きな人はいるでしょうか。</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「おいしいものが、まだ食べられる状態でたくさん捨てられている」としたら、なんだか悲しくありませんか？ </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ja-JP" altLang="en-US" dirty="0"/>
              <a:t>また、「おいしい食べ物が余らないで、必要な人みんなにいきわたればいいのになぁ」なんて、思いませんか？</a:t>
            </a:r>
            <a:endParaRPr kumimoji="1" lang="en-US" altLang="ja-JP" dirty="0"/>
          </a:p>
          <a:p>
            <a:r>
              <a:rPr kumimoji="1" lang="ja-JP" altLang="en-US" dirty="0"/>
              <a:t>これって、みなさんもきっと聞いたことがある「フードロス問題」なんです。</a:t>
            </a:r>
            <a:endParaRPr kumimoji="1" lang="en-US" altLang="ja-JP" dirty="0"/>
          </a:p>
          <a:p>
            <a:endParaRPr kumimoji="1" lang="en-US" altLang="ja-JP" dirty="0"/>
          </a:p>
          <a:p>
            <a:r>
              <a:rPr kumimoji="1" lang="en-US" altLang="ja-JP" dirty="0"/>
              <a:t>【</a:t>
            </a:r>
            <a:r>
              <a:rPr kumimoji="1" lang="ja-JP" altLang="en-US" dirty="0"/>
              <a:t>アニメーション④</a:t>
            </a:r>
            <a:r>
              <a:rPr kumimoji="1" lang="en-US" altLang="ja-JP" dirty="0"/>
              <a:t>】</a:t>
            </a:r>
          </a:p>
          <a:p>
            <a:r>
              <a:rPr kumimoji="1" lang="ja-JP" altLang="en-US" dirty="0"/>
              <a:t>「社会課題」と言うと難しく感じますが、みなさんにとって「大事だと思うこと」に関わる、身近な問題と思ってもらえればいいのです。</a:t>
            </a:r>
            <a:endParaRPr kumimoji="1" lang="en-US" altLang="ja-JP" dirty="0"/>
          </a:p>
          <a:p>
            <a:r>
              <a:rPr kumimoji="1" lang="ja-JP" altLang="en-US" dirty="0"/>
              <a:t>このように、あなたが興味を持てる、または感情が動く「社会の課題」を見つけ、解決に向けて取り組むことで、これから私たちが暮らす社会がどんどん良くなっていったらうれしいですよね。</a:t>
            </a:r>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15</a:t>
            </a:fld>
            <a:endParaRPr kumimoji="1" lang="ja-JP" altLang="en-US"/>
          </a:p>
        </p:txBody>
      </p:sp>
    </p:spTree>
    <p:extLst>
      <p:ext uri="{BB962C8B-B14F-4D97-AF65-F5344CB8AC3E}">
        <p14:creationId xmlns:p14="http://schemas.microsoft.com/office/powerpoint/2010/main" val="123464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の</a:t>
            </a:r>
            <a:r>
              <a:rPr kumimoji="1" lang="en-US" altLang="ja-JP" dirty="0"/>
              <a:t>3</a:t>
            </a:r>
            <a:r>
              <a:rPr kumimoji="1" lang="ja-JP" altLang="en-US" dirty="0"/>
              <a:t>つのキーワードから、社会課題について考えていきましょう。</a:t>
            </a:r>
          </a:p>
          <a:p>
            <a:r>
              <a:rPr kumimoji="1" lang="ja-JP" altLang="en-US" dirty="0"/>
              <a:t>まずは、</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って何？ということから理解していきましょう。</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en-US" altLang="ja-JP" dirty="0"/>
              <a:t>Will</a:t>
            </a:r>
            <a:r>
              <a:rPr kumimoji="1" lang="ja-JP" altLang="en-US" dirty="0"/>
              <a:t>は、</a:t>
            </a:r>
            <a:r>
              <a:rPr kumimoji="1" lang="en-US" altLang="ja-JP" dirty="0"/>
              <a:t>『</a:t>
            </a:r>
            <a:r>
              <a:rPr kumimoji="1" lang="ja-JP" altLang="en-US" dirty="0"/>
              <a:t>あなたの感情が動く、「こうしたい」と思えること</a:t>
            </a:r>
            <a:r>
              <a:rPr kumimoji="1" lang="en-US" altLang="ja-JP" dirty="0"/>
              <a:t>』</a:t>
            </a:r>
            <a:r>
              <a:rPr kumimoji="1" lang="ja-JP" altLang="en-US" dirty="0"/>
              <a:t>のことです。</a:t>
            </a:r>
            <a:endParaRPr kumimoji="1" lang="en-US" altLang="ja-JP" dirty="0"/>
          </a:p>
          <a:p>
            <a:r>
              <a:rPr kumimoji="1" lang="en-US" altLang="ja-JP" dirty="0"/>
              <a:t>Will</a:t>
            </a:r>
            <a:r>
              <a:rPr kumimoji="1" lang="ja-JP" altLang="en-US" dirty="0"/>
              <a:t>には、「自分視点の</a:t>
            </a:r>
            <a:r>
              <a:rPr kumimoji="1" lang="en-US" altLang="ja-JP" dirty="0"/>
              <a:t>Will</a:t>
            </a:r>
            <a:r>
              <a:rPr kumimoji="1" lang="ja-JP" altLang="en-US" dirty="0"/>
              <a:t>」と、「社会視点の</a:t>
            </a:r>
            <a:r>
              <a:rPr kumimoji="1" lang="en-US" altLang="ja-JP" dirty="0"/>
              <a:t>Will</a:t>
            </a:r>
            <a:r>
              <a:rPr kumimoji="1" lang="ja-JP" altLang="en-US" dirty="0"/>
              <a:t>」があります。</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「自分視点の</a:t>
            </a:r>
            <a:r>
              <a:rPr kumimoji="1" lang="en-US" altLang="ja-JP" dirty="0"/>
              <a:t>Will</a:t>
            </a:r>
            <a:r>
              <a:rPr kumimoji="1" lang="ja-JP" altLang="en-US" dirty="0"/>
              <a:t>」は、</a:t>
            </a:r>
            <a:r>
              <a:rPr kumimoji="1" lang="ja-JP" altLang="en-US" u="sng" dirty="0"/>
              <a:t>あなた自身が</a:t>
            </a:r>
            <a:r>
              <a:rPr kumimoji="1" lang="ja-JP" altLang="en-US" dirty="0"/>
              <a:t>やりたいなと思うこと、こうだったらいいな、という理想の状態のことです。</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ja-JP" altLang="en-US" dirty="0"/>
              <a:t>「栄養バランスの良い食事がしたい」「自然に囲まれた暮らしがしたい」「家族仲良く暮らしたい」「バスケがもっとうまくなりたい」など、</a:t>
            </a:r>
            <a:endParaRPr kumimoji="1" lang="en-US" altLang="ja-JP" dirty="0"/>
          </a:p>
          <a:p>
            <a:r>
              <a:rPr kumimoji="1" lang="ja-JP" altLang="en-US" dirty="0"/>
              <a:t>別に、社会課題に関することに限るわけではないんですよ。</a:t>
            </a:r>
            <a:endParaRPr kumimoji="1" lang="en-US" altLang="ja-JP" dirty="0"/>
          </a:p>
          <a:p>
            <a:endParaRPr kumimoji="1" lang="en-US" altLang="ja-JP" dirty="0"/>
          </a:p>
          <a:p>
            <a:r>
              <a:rPr kumimoji="1" lang="en-US" altLang="ja-JP" dirty="0"/>
              <a:t>【</a:t>
            </a:r>
            <a:r>
              <a:rPr kumimoji="1" lang="ja-JP" altLang="en-US" dirty="0"/>
              <a:t>アニメーション④</a:t>
            </a:r>
            <a:r>
              <a:rPr kumimoji="1" lang="en-US" altLang="ja-JP" dirty="0"/>
              <a:t>】</a:t>
            </a:r>
          </a:p>
          <a:p>
            <a:r>
              <a:rPr kumimoji="1" lang="ja-JP" altLang="en-US" dirty="0"/>
              <a:t>「社会視点の</a:t>
            </a:r>
            <a:r>
              <a:rPr kumimoji="1" lang="en-US" altLang="ja-JP" dirty="0"/>
              <a:t>Will</a:t>
            </a:r>
            <a:r>
              <a:rPr kumimoji="1" lang="ja-JP" altLang="en-US" dirty="0"/>
              <a:t>」は、社会全体で実現したいと考えられていること、市・県・国・世界レベルで「こうしたらいいね」と思える理想像のことです。</a:t>
            </a:r>
            <a:endParaRPr kumimoji="1" lang="en-US" altLang="ja-JP" dirty="0"/>
          </a:p>
          <a:p>
            <a:endParaRPr kumimoji="1" lang="en-US" altLang="ja-JP" dirty="0"/>
          </a:p>
          <a:p>
            <a:r>
              <a:rPr kumimoji="1" lang="en-US" altLang="ja-JP" dirty="0"/>
              <a:t>【</a:t>
            </a:r>
            <a:r>
              <a:rPr kumimoji="1" lang="ja-JP" altLang="en-US" dirty="0"/>
              <a:t>アニメーション⑤</a:t>
            </a:r>
            <a:r>
              <a:rPr kumimoji="1" lang="en-US" altLang="ja-JP" dirty="0"/>
              <a:t>】</a:t>
            </a:r>
          </a:p>
          <a:p>
            <a:r>
              <a:rPr kumimoji="1" lang="ja-JP" altLang="en-US" dirty="0"/>
              <a:t>例えば、「貧困や飢餓のない社会を作りたい」とか、ニュースでもよく取り上げられている「バスなどの運転手不足をどうにかしたい」といったことです。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16</a:t>
            </a:fld>
            <a:endParaRPr kumimoji="1" lang="ja-JP" altLang="en-US"/>
          </a:p>
        </p:txBody>
      </p:sp>
    </p:spTree>
    <p:extLst>
      <p:ext uri="{BB962C8B-B14F-4D97-AF65-F5344CB8AC3E}">
        <p14:creationId xmlns:p14="http://schemas.microsoft.com/office/powerpoint/2010/main" val="126581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アニメーション①</a:t>
            </a:r>
            <a:r>
              <a:rPr kumimoji="1" lang="en-US" altLang="ja-JP" dirty="0"/>
              <a:t>】</a:t>
            </a:r>
          </a:p>
          <a:p>
            <a:r>
              <a:rPr kumimoji="1" lang="ja-JP" altLang="en-US" dirty="0"/>
              <a:t>次に、</a:t>
            </a:r>
            <a:r>
              <a:rPr kumimoji="1" lang="en-US" altLang="ja-JP" dirty="0"/>
              <a:t>Need</a:t>
            </a:r>
            <a:r>
              <a:rPr kumimoji="1" lang="ja-JP" altLang="en-US" dirty="0"/>
              <a:t>は「市場や社会から求められる要望や需要」のことです。</a:t>
            </a:r>
            <a:endParaRPr kumimoji="1" lang="en-US" altLang="ja-JP" dirty="0"/>
          </a:p>
          <a:p>
            <a:r>
              <a:rPr kumimoji="1" lang="en-US" altLang="ja-JP" dirty="0"/>
              <a:t>Need</a:t>
            </a:r>
            <a:r>
              <a:rPr kumimoji="1" lang="ja-JP" altLang="en-US" dirty="0"/>
              <a:t>にも、</a:t>
            </a:r>
            <a:r>
              <a:rPr kumimoji="1" lang="en-US" altLang="ja-JP" dirty="0"/>
              <a:t>2</a:t>
            </a:r>
            <a:r>
              <a:rPr kumimoji="1" lang="ja-JP" altLang="en-US" dirty="0"/>
              <a:t>つの視点があります。「顧客視点」と「社会視点」の</a:t>
            </a:r>
            <a:r>
              <a:rPr kumimoji="1" lang="en-US" altLang="ja-JP" dirty="0"/>
              <a:t>Need</a:t>
            </a:r>
            <a:r>
              <a:rPr kumimoji="1" lang="ja-JP" altLang="en-US" dirty="0"/>
              <a:t>です。</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顧客視点の</a:t>
            </a:r>
            <a:r>
              <a:rPr kumimoji="1" lang="en-US" altLang="ja-JP" dirty="0"/>
              <a:t>Need</a:t>
            </a:r>
            <a:r>
              <a:rPr kumimoji="1" lang="ja-JP" altLang="en-US" dirty="0"/>
              <a:t>は、顧客（お客様になるひと）が求めていることです。</a:t>
            </a:r>
            <a:endParaRPr kumimoji="1" lang="en-US" altLang="ja-JP" dirty="0"/>
          </a:p>
          <a:p>
            <a:r>
              <a:rPr kumimoji="1" lang="ja-JP" altLang="en-US" dirty="0"/>
              <a:t>自分や友達、家族などが顧客の立場だったら、どんなものやサービスがほしいか？ということに置き換えてもいいかもしれません。</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ja-JP" altLang="en-US" dirty="0"/>
              <a:t>例えば、「自分に似合うアクセサリーがほしい」とか、「友達は小麦アレルギーだけどパスタが食べたいなぁって言っていたな」といったことです。</a:t>
            </a:r>
            <a:endParaRPr kumimoji="1" lang="en-US" altLang="ja-JP" dirty="0"/>
          </a:p>
          <a:p>
            <a:endParaRPr kumimoji="1" lang="en-US" altLang="ja-JP" dirty="0"/>
          </a:p>
          <a:p>
            <a:r>
              <a:rPr kumimoji="1" lang="en-US" altLang="ja-JP" dirty="0"/>
              <a:t>【</a:t>
            </a:r>
            <a:r>
              <a:rPr kumimoji="1" lang="ja-JP" altLang="en-US" dirty="0"/>
              <a:t>アニメーション④</a:t>
            </a:r>
            <a:r>
              <a:rPr kumimoji="1" lang="en-US" altLang="ja-JP" dirty="0"/>
              <a:t>】</a:t>
            </a:r>
          </a:p>
          <a:p>
            <a:r>
              <a:rPr kumimoji="1" lang="ja-JP" altLang="en-US" dirty="0"/>
              <a:t>また、「社会視点の</a:t>
            </a:r>
            <a:r>
              <a:rPr kumimoji="1" lang="en-US" altLang="ja-JP" dirty="0"/>
              <a:t>Need</a:t>
            </a:r>
            <a:r>
              <a:rPr kumimoji="1" lang="ja-JP" altLang="en-US" dirty="0"/>
              <a:t>」については、社会が要望していることです。</a:t>
            </a:r>
            <a:endParaRPr kumimoji="1" lang="en-US" altLang="ja-JP" dirty="0"/>
          </a:p>
          <a:p>
            <a:r>
              <a:rPr kumimoji="1" lang="ja-JP" altLang="en-US" dirty="0"/>
              <a:t>ニュースなどで、社会で起こっている問題を取り上げられるときに「人材不足の解消が</a:t>
            </a:r>
            <a:r>
              <a:rPr kumimoji="1" lang="ja-JP" altLang="en-US" u="sng" dirty="0"/>
              <a:t>望まれます</a:t>
            </a:r>
            <a:r>
              <a:rPr kumimoji="1" lang="ja-JP" altLang="en-US" dirty="0"/>
              <a:t>」とか「両国の対話が</a:t>
            </a:r>
            <a:r>
              <a:rPr kumimoji="1" lang="ja-JP" altLang="en-US" u="sng" dirty="0"/>
              <a:t>求められます</a:t>
            </a:r>
            <a:r>
              <a:rPr kumimoji="1" lang="ja-JP" altLang="en-US" dirty="0"/>
              <a:t>」といった文言を聞いたことはありませんか？</a:t>
            </a:r>
            <a:endParaRPr kumimoji="1" lang="en-US" altLang="ja-JP" dirty="0"/>
          </a:p>
          <a:p>
            <a:r>
              <a:rPr kumimoji="1" lang="ja-JP" altLang="en-US" dirty="0"/>
              <a:t>そんなことを想像してもらえれば良いかと思います。</a:t>
            </a:r>
            <a:endParaRPr kumimoji="1" lang="en-US" altLang="ja-JP" dirty="0"/>
          </a:p>
          <a:p>
            <a:endParaRPr kumimoji="1" lang="en-US" altLang="ja-JP" dirty="0"/>
          </a:p>
          <a:p>
            <a:r>
              <a:rPr kumimoji="1" lang="en-US" altLang="ja-JP" dirty="0"/>
              <a:t>【</a:t>
            </a:r>
            <a:r>
              <a:rPr kumimoji="1" lang="ja-JP" altLang="en-US" dirty="0"/>
              <a:t>アニメーション⑤</a:t>
            </a:r>
            <a:r>
              <a:rPr kumimoji="1" lang="en-US" altLang="ja-JP" dirty="0"/>
              <a:t>】</a:t>
            </a:r>
          </a:p>
          <a:p>
            <a:r>
              <a:rPr kumimoji="1" lang="ja-JP" altLang="en-US" dirty="0"/>
              <a:t>例えば、「プラスチック製品の削減」や「ジェンダー平等の実現」といったことです。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17</a:t>
            </a:fld>
            <a:endParaRPr kumimoji="1" lang="ja-JP" altLang="en-US"/>
          </a:p>
        </p:txBody>
      </p:sp>
    </p:spTree>
    <p:extLst>
      <p:ext uri="{BB962C8B-B14F-4D97-AF65-F5344CB8AC3E}">
        <p14:creationId xmlns:p14="http://schemas.microsoft.com/office/powerpoint/2010/main" val="155283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アニメーション①</a:t>
            </a:r>
            <a:r>
              <a:rPr kumimoji="1" lang="en-US" altLang="ja-JP" dirty="0"/>
              <a:t>】</a:t>
            </a:r>
          </a:p>
          <a:p>
            <a:r>
              <a:rPr kumimoji="1" lang="en-US" altLang="ja-JP" dirty="0"/>
              <a:t>3</a:t>
            </a:r>
            <a:r>
              <a:rPr kumimoji="1" lang="ja-JP" altLang="en-US" dirty="0"/>
              <a:t>つ目の</a:t>
            </a:r>
            <a:r>
              <a:rPr kumimoji="1" lang="en-US" altLang="ja-JP" dirty="0"/>
              <a:t>Can</a:t>
            </a:r>
            <a:r>
              <a:rPr kumimoji="1" lang="ja-JP" altLang="en-US" dirty="0"/>
              <a:t>は、「あなたの強みやスキル」です。</a:t>
            </a:r>
            <a:endParaRPr kumimoji="1" lang="en-US" altLang="ja-JP" dirty="0"/>
          </a:p>
          <a:p>
            <a:r>
              <a:rPr kumimoji="1" lang="en-US" altLang="ja-JP" dirty="0"/>
              <a:t>Will</a:t>
            </a:r>
            <a:r>
              <a:rPr kumimoji="1" lang="ja-JP" altLang="en-US" dirty="0"/>
              <a:t>・</a:t>
            </a:r>
            <a:r>
              <a:rPr kumimoji="1" lang="en-US" altLang="ja-JP" dirty="0"/>
              <a:t>Need</a:t>
            </a:r>
            <a:r>
              <a:rPr kumimoji="1" lang="ja-JP" altLang="en-US" dirty="0"/>
              <a:t>同様、</a:t>
            </a:r>
            <a:r>
              <a:rPr kumimoji="1" lang="en-US" altLang="ja-JP" dirty="0"/>
              <a:t>Can</a:t>
            </a:r>
            <a:r>
              <a:rPr kumimoji="1" lang="ja-JP" altLang="en-US" dirty="0"/>
              <a:t>にも</a:t>
            </a:r>
            <a:r>
              <a:rPr kumimoji="1" lang="en-US" altLang="ja-JP" dirty="0"/>
              <a:t>2</a:t>
            </a:r>
            <a:r>
              <a:rPr kumimoji="1" lang="ja-JP" altLang="en-US" dirty="0"/>
              <a:t>つの視点があります。「自分視点」と「社会視点」です。</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「自分視点の</a:t>
            </a:r>
            <a:r>
              <a:rPr kumimoji="1" lang="en-US" altLang="ja-JP" dirty="0"/>
              <a:t>Can</a:t>
            </a:r>
            <a:r>
              <a:rPr kumimoji="1" lang="ja-JP" altLang="en-US" dirty="0"/>
              <a:t>」は、あなたができる、と自覚していることです。得意なことと言い換えてもいいかもしれません。</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ja-JP" altLang="en-US" dirty="0"/>
              <a:t>例えば、「</a:t>
            </a:r>
            <a:r>
              <a:rPr kumimoji="1" lang="en-US" altLang="ja-JP" dirty="0"/>
              <a:t>SNS</a:t>
            </a:r>
            <a:r>
              <a:rPr kumimoji="1" lang="ja-JP" altLang="en-US" dirty="0"/>
              <a:t>にアップする動画の編集が得意」とか「部活動で柔道をやっていて、効率的に体を鍛えるのが得意」といったことです。</a:t>
            </a:r>
            <a:endParaRPr kumimoji="1" lang="en-US" altLang="ja-JP" dirty="0"/>
          </a:p>
          <a:p>
            <a:r>
              <a:rPr kumimoji="1" lang="ja-JP" altLang="en-US" dirty="0"/>
              <a:t>「得意なことなんてないよ</a:t>
            </a:r>
            <a:r>
              <a:rPr kumimoji="1" lang="en-US" altLang="ja-JP" dirty="0"/>
              <a:t>…</a:t>
            </a:r>
            <a:r>
              <a:rPr kumimoji="1" lang="ja-JP" altLang="en-US" dirty="0"/>
              <a:t>」と思う人もいるかもしれませんが、人と比べなくても大丈夫です！</a:t>
            </a:r>
            <a:endParaRPr kumimoji="1" lang="en-US" altLang="ja-JP" dirty="0"/>
          </a:p>
          <a:p>
            <a:r>
              <a:rPr kumimoji="1" lang="ja-JP" altLang="en-US" dirty="0"/>
              <a:t>自分の中でしいて言えば「料理をたまにするから、まぁできるかな」といったことでかまいません。</a:t>
            </a:r>
            <a:endParaRPr kumimoji="1" lang="en-US" altLang="ja-JP" dirty="0"/>
          </a:p>
          <a:p>
            <a:endParaRPr kumimoji="1" lang="en-US" altLang="ja-JP" dirty="0"/>
          </a:p>
          <a:p>
            <a:r>
              <a:rPr kumimoji="1" lang="en-US" altLang="ja-JP" dirty="0"/>
              <a:t>【</a:t>
            </a:r>
            <a:r>
              <a:rPr kumimoji="1" lang="ja-JP" altLang="en-US" dirty="0"/>
              <a:t>アニメーション④</a:t>
            </a:r>
            <a:r>
              <a:rPr kumimoji="1" lang="en-US" altLang="ja-JP" dirty="0"/>
              <a:t>】</a:t>
            </a:r>
          </a:p>
          <a:p>
            <a:r>
              <a:rPr kumimoji="1" lang="ja-JP" altLang="en-US" dirty="0"/>
              <a:t>「社会視点の</a:t>
            </a:r>
            <a:r>
              <a:rPr kumimoji="1" lang="en-US" altLang="ja-JP" dirty="0"/>
              <a:t>Can</a:t>
            </a:r>
            <a:r>
              <a:rPr kumimoji="1" lang="ja-JP" altLang="en-US" dirty="0"/>
              <a:t>」については、社会から見て「あなたができること」もしくは「できる、やってほしい、と期待されること」です。</a:t>
            </a:r>
            <a:endParaRPr kumimoji="1" lang="en-US" altLang="ja-JP" dirty="0"/>
          </a:p>
          <a:p>
            <a:endParaRPr kumimoji="1" lang="en-US" altLang="ja-JP" dirty="0"/>
          </a:p>
          <a:p>
            <a:r>
              <a:rPr kumimoji="1" lang="en-US" altLang="ja-JP" dirty="0"/>
              <a:t>【</a:t>
            </a:r>
            <a:r>
              <a:rPr kumimoji="1" lang="ja-JP" altLang="en-US" dirty="0"/>
              <a:t>アニメーション⑤</a:t>
            </a:r>
            <a:r>
              <a:rPr kumimoji="1" lang="en-US" altLang="ja-JP" dirty="0"/>
              <a:t>】</a:t>
            </a:r>
          </a:p>
          <a:p>
            <a:r>
              <a:rPr kumimoji="1" lang="ja-JP" altLang="en-US" dirty="0"/>
              <a:t>例えば、「ゆくゆく、フェアトレード商品を仕入れることを期待されている」「将来、災害に強い建物の構造を考えることを期待されている」といったことです。</a:t>
            </a:r>
            <a:endParaRPr kumimoji="1" lang="en-US" altLang="ja-JP" dirty="0"/>
          </a:p>
          <a:p>
            <a:endParaRPr kumimoji="1" lang="en-US" altLang="ja-JP" dirty="0"/>
          </a:p>
          <a:p>
            <a:r>
              <a:rPr kumimoji="1" lang="en-US" altLang="ja-JP" dirty="0"/>
              <a:t>Can</a:t>
            </a:r>
            <a:r>
              <a:rPr kumimoji="1" lang="ja-JP" altLang="en-US" dirty="0"/>
              <a:t>については、「今できること」だけでなく、「これからできるようになりたいこと」でもかまいません。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18</a:t>
            </a:fld>
            <a:endParaRPr kumimoji="1" lang="ja-JP" altLang="en-US"/>
          </a:p>
        </p:txBody>
      </p:sp>
    </p:spTree>
    <p:extLst>
      <p:ext uri="{BB962C8B-B14F-4D97-AF65-F5344CB8AC3E}">
        <p14:creationId xmlns:p14="http://schemas.microsoft.com/office/powerpoint/2010/main" val="24941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これまで説明した</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の</a:t>
            </a:r>
            <a:r>
              <a:rPr kumimoji="1" lang="en-US" altLang="ja-JP" dirty="0"/>
              <a:t>3</a:t>
            </a:r>
            <a:r>
              <a:rPr kumimoji="1" lang="ja-JP" altLang="en-US" dirty="0"/>
              <a:t>つが重なる部分が、あなたが興味をもって、あなたの個性（特徴・強み）を活かせるうような</a:t>
            </a:r>
            <a:endParaRPr kumimoji="1" lang="en-US" altLang="ja-JP" dirty="0"/>
          </a:p>
          <a:p>
            <a:r>
              <a:rPr kumimoji="1" lang="ja-JP" altLang="en-US" dirty="0"/>
              <a:t>「あなたのテーマ」になりうるものです。</a:t>
            </a:r>
            <a:endParaRPr kumimoji="1" lang="en-US" altLang="ja-JP" dirty="0"/>
          </a:p>
          <a:p>
            <a:endParaRPr kumimoji="1" lang="en-US" altLang="ja-JP" dirty="0"/>
          </a:p>
          <a:p>
            <a:r>
              <a:rPr kumimoji="1" lang="en-US" altLang="ja-JP" dirty="0"/>
              <a:t>Wii</a:t>
            </a:r>
            <a:r>
              <a:rPr kumimoji="1" lang="ja-JP" altLang="en-US" dirty="0"/>
              <a:t>・</a:t>
            </a:r>
            <a:r>
              <a:rPr kumimoji="1" lang="en-US" altLang="ja-JP" dirty="0"/>
              <a:t>Need</a:t>
            </a:r>
            <a:r>
              <a:rPr kumimoji="1" lang="ja-JP" altLang="en-US" dirty="0"/>
              <a:t>・</a:t>
            </a:r>
            <a:r>
              <a:rPr kumimoji="1" lang="en-US" altLang="ja-JP" dirty="0"/>
              <a:t>Can</a:t>
            </a:r>
            <a:r>
              <a:rPr kumimoji="1" lang="ja-JP" altLang="en-US" dirty="0"/>
              <a:t>の</a:t>
            </a:r>
            <a:r>
              <a:rPr kumimoji="1" lang="en-US" altLang="ja-JP" dirty="0"/>
              <a:t>3</a:t>
            </a:r>
            <a:r>
              <a:rPr kumimoji="1" lang="ja-JP" altLang="en-US" dirty="0"/>
              <a:t>つがうまく重なり合うようなテーマ（課題を解決するためにあなたが取り組むべきこと）をすぐに見つけられるとは限りませんが、</a:t>
            </a:r>
            <a:endParaRPr kumimoji="1" lang="en-US" altLang="ja-JP" dirty="0"/>
          </a:p>
          <a:p>
            <a:r>
              <a:rPr kumimoji="1" lang="ja-JP" altLang="en-US" dirty="0"/>
              <a:t>まずはやってみる・書き出してみることが大事です。</a:t>
            </a:r>
            <a:endParaRPr kumimoji="1" lang="en-US" altLang="ja-JP" dirty="0"/>
          </a:p>
          <a:p>
            <a:endParaRPr kumimoji="1" lang="en-US" altLang="ja-JP" dirty="0"/>
          </a:p>
          <a:p>
            <a:r>
              <a:rPr kumimoji="1" lang="ja-JP" altLang="en-US" dirty="0"/>
              <a:t>まずは、</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について、</a:t>
            </a:r>
            <a:r>
              <a:rPr kumimoji="1" lang="en-US" altLang="ja-JP" dirty="0"/>
              <a:t>P5</a:t>
            </a:r>
            <a:r>
              <a:rPr kumimoji="1" lang="ja-JP" altLang="en-US" dirty="0"/>
              <a:t>～</a:t>
            </a:r>
            <a:r>
              <a:rPr kumimoji="1" lang="en-US" altLang="ja-JP" dirty="0"/>
              <a:t>6</a:t>
            </a:r>
            <a:r>
              <a:rPr kumimoji="1" lang="ja-JP" altLang="en-US" dirty="0"/>
              <a:t>のワークの内容をもとに考えてみましょう。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19</a:t>
            </a:fld>
            <a:endParaRPr kumimoji="1" lang="ja-JP" altLang="en-US"/>
          </a:p>
        </p:txBody>
      </p:sp>
    </p:spTree>
    <p:extLst>
      <p:ext uri="{BB962C8B-B14F-4D97-AF65-F5344CB8AC3E}">
        <p14:creationId xmlns:p14="http://schemas.microsoft.com/office/powerpoint/2010/main" val="6594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a:t>
            </a:fld>
            <a:endParaRPr kumimoji="1" lang="ja-JP" altLang="en-US"/>
          </a:p>
        </p:txBody>
      </p:sp>
    </p:spTree>
    <p:extLst>
      <p:ext uri="{BB962C8B-B14F-4D97-AF65-F5344CB8AC3E}">
        <p14:creationId xmlns:p14="http://schemas.microsoft.com/office/powerpoint/2010/main" val="107835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の観点で、あなたが気になる言葉について、掘り下げて考えていきましょう。</a:t>
            </a:r>
            <a:endParaRPr kumimoji="1" lang="en-US" altLang="ja-JP" dirty="0"/>
          </a:p>
          <a:p>
            <a:endParaRPr kumimoji="1" lang="en-US" altLang="ja-JP" dirty="0"/>
          </a:p>
          <a:p>
            <a:r>
              <a:rPr kumimoji="1" lang="ja-JP" altLang="en-US" dirty="0"/>
              <a:t>ワークブック</a:t>
            </a:r>
            <a:r>
              <a:rPr kumimoji="1" lang="en-US" altLang="ja-JP" dirty="0"/>
              <a:t>P.6</a:t>
            </a:r>
            <a:r>
              <a:rPr kumimoji="1" lang="ja-JP" altLang="en-US" dirty="0"/>
              <a:t>で選んだ「社会課題に関連する言葉」を改めて、見てみましょう。</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あなたの感情が一番動く言葉（または「どうにかしたい」「興味がある」「大切だと思う」といったことでも</a:t>
            </a:r>
            <a:r>
              <a:rPr kumimoji="1" lang="en-US" altLang="ja-JP" dirty="0"/>
              <a:t>OK</a:t>
            </a:r>
            <a:r>
              <a:rPr kumimoji="1" lang="ja-JP" altLang="en-US" dirty="0"/>
              <a:t>です）を</a:t>
            </a:r>
            <a:r>
              <a:rPr kumimoji="1" lang="en-US" altLang="ja-JP" dirty="0"/>
              <a:t>1</a:t>
            </a:r>
            <a:r>
              <a:rPr kumimoji="1" lang="ja-JP" altLang="en-US" dirty="0"/>
              <a:t>つ選び、記入しましょう。</a:t>
            </a:r>
            <a:endParaRPr kumimoji="1" lang="en-US" altLang="ja-JP" dirty="0"/>
          </a:p>
          <a:p>
            <a:r>
              <a:rPr kumimoji="1" lang="ja-JP" altLang="en-US" dirty="0"/>
              <a:t>この言葉に関する</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について考えていきます。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20</a:t>
            </a:fld>
            <a:endParaRPr kumimoji="1" lang="ja-JP" altLang="en-US"/>
          </a:p>
        </p:txBody>
      </p:sp>
    </p:spTree>
    <p:extLst>
      <p:ext uri="{BB962C8B-B14F-4D97-AF65-F5344CB8AC3E}">
        <p14:creationId xmlns:p14="http://schemas.microsoft.com/office/powerpoint/2010/main" val="142936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選んだテーマに対して、みなさんはどんなことを知っていますか？</a:t>
            </a:r>
            <a:endParaRPr kumimoji="1" lang="en-US" altLang="ja-JP" dirty="0"/>
          </a:p>
          <a:p>
            <a:r>
              <a:rPr kumimoji="1" lang="ja-JP" altLang="en-US" dirty="0"/>
              <a:t>例えば、「リサイクルってよく聞くし興味はあるけど、飲み終わったペットボトルは分別して捨てている</a:t>
            </a:r>
            <a:r>
              <a:rPr kumimoji="1" lang="en-US" altLang="ja-JP" dirty="0"/>
              <a:t>…</a:t>
            </a:r>
          </a:p>
          <a:p>
            <a:r>
              <a:rPr kumimoji="1" lang="ja-JP" altLang="en-US" dirty="0"/>
              <a:t>くらいしか考えたことなかったなぁ」という人もいると思います。</a:t>
            </a:r>
            <a:endParaRPr kumimoji="1" lang="en-US" altLang="ja-JP" dirty="0"/>
          </a:p>
          <a:p>
            <a:endParaRPr kumimoji="1" lang="en-US" altLang="ja-JP" dirty="0"/>
          </a:p>
          <a:p>
            <a:r>
              <a:rPr kumimoji="1" lang="ja-JP" altLang="en-US" dirty="0"/>
              <a:t>テーマに関してあなたが「知っていること」を増やすために、まずはテーマについての情報収集をしましょう。</a:t>
            </a:r>
            <a:endParaRPr kumimoji="1" lang="en-US" altLang="ja-JP" dirty="0"/>
          </a:p>
          <a:p>
            <a:r>
              <a:rPr kumimoji="1" lang="ja-JP" altLang="en-US" dirty="0"/>
              <a:t>選んだテーマに関して、社会にはどんな課題があるのでしょうか？</a:t>
            </a:r>
            <a:endParaRPr kumimoji="1" lang="en-US" altLang="ja-JP" dirty="0"/>
          </a:p>
          <a:p>
            <a:endParaRPr kumimoji="1" lang="ja-JP" altLang="en-US" dirty="0"/>
          </a:p>
          <a:p>
            <a:r>
              <a:rPr kumimoji="1" lang="ja-JP" altLang="en-US" dirty="0"/>
              <a:t>ニュースを調べて、リサイクルに関する問題にはどんなことがあるのかを知ってもいいですし、</a:t>
            </a:r>
            <a:endParaRPr kumimoji="1" lang="en-US" altLang="ja-JP" dirty="0"/>
          </a:p>
          <a:p>
            <a:r>
              <a:rPr kumimoji="1" lang="ja-JP" altLang="en-US" dirty="0"/>
              <a:t>地域のリサイクル方法について、住んでいる自治体のホームページなどを見てみてもいいかもしれません。</a:t>
            </a:r>
            <a:endParaRPr kumimoji="1" lang="en-US" altLang="ja-JP" dirty="0"/>
          </a:p>
          <a:p>
            <a:endParaRPr kumimoji="1" lang="en-US" altLang="ja-JP" dirty="0"/>
          </a:p>
          <a:p>
            <a:r>
              <a:rPr kumimoji="1" lang="ja-JP" altLang="en-US" dirty="0"/>
              <a:t>「どう調べたらいいのかわからない」という人がいたら、「選んだキーワード」と「現状／原因／対策／事例／データ／課題／影響」</a:t>
            </a:r>
            <a:endParaRPr kumimoji="1" lang="en-US" altLang="ja-JP" dirty="0"/>
          </a:p>
          <a:p>
            <a:r>
              <a:rPr kumimoji="1" lang="ja-JP" altLang="en-US" dirty="0"/>
              <a:t>といった言葉をかけあわせて、調べてみるとよいでしょう。</a:t>
            </a:r>
            <a:endParaRPr kumimoji="1" lang="en-US" altLang="ja-JP" dirty="0"/>
          </a:p>
          <a:p>
            <a:endParaRPr kumimoji="1" lang="en-US" altLang="ja-JP" dirty="0"/>
          </a:p>
          <a:p>
            <a:r>
              <a:rPr kumimoji="1" lang="ja-JP" altLang="en-US" dirty="0"/>
              <a:t>「リサイクル　現状」で調べる例を挙げていますが、場所もかけあわせて「●●市　リサイクル　課題」といった調べ方もできます。</a:t>
            </a:r>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21</a:t>
            </a:fld>
            <a:endParaRPr kumimoji="1" lang="ja-JP" altLang="en-US"/>
          </a:p>
        </p:txBody>
      </p:sp>
    </p:spTree>
    <p:extLst>
      <p:ext uri="{BB962C8B-B14F-4D97-AF65-F5344CB8AC3E}">
        <p14:creationId xmlns:p14="http://schemas.microsoft.com/office/powerpoint/2010/main" val="295849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STEP2</a:t>
            </a:r>
            <a:r>
              <a:rPr kumimoji="1" lang="ja-JP" altLang="en-US" dirty="0"/>
              <a:t>で、テーマに関する情報収集はできたでしょうか？</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例えば、「生ごみのリサイクル率が、日本は他国に比べて低いこと」が分かったとして、あなたがこれをどうにかしたい、このテーマに興味がある</a:t>
            </a:r>
            <a:endParaRPr kumimoji="1" lang="en-US" altLang="ja-JP" dirty="0"/>
          </a:p>
          <a:p>
            <a:r>
              <a:rPr kumimoji="1" lang="ja-JP" altLang="en-US" dirty="0"/>
              <a:t>と思ったら、これに関しての「理想の状態」を考えます。</a:t>
            </a:r>
            <a:endParaRPr kumimoji="1" lang="en-US" altLang="ja-JP" dirty="0"/>
          </a:p>
          <a:p>
            <a:endParaRPr kumimoji="1" lang="en-US" altLang="ja-JP" dirty="0"/>
          </a:p>
          <a:p>
            <a:r>
              <a:rPr kumimoji="1" lang="ja-JP" altLang="en-US" dirty="0"/>
              <a:t>「韓国は生ごみのリサイクル率</a:t>
            </a:r>
            <a:r>
              <a:rPr kumimoji="1" lang="en-US" altLang="ja-JP" dirty="0"/>
              <a:t>95%</a:t>
            </a:r>
            <a:r>
              <a:rPr kumimoji="1" lang="ja-JP" altLang="en-US" dirty="0"/>
              <a:t>を達成している」ということも調べられたとしたら、理想の状態として「生ごみのリサイクル率が</a:t>
            </a:r>
            <a:r>
              <a:rPr kumimoji="1" lang="en-US" altLang="ja-JP" dirty="0"/>
              <a:t>100</a:t>
            </a:r>
            <a:r>
              <a:rPr kumimoji="1" lang="ja-JP" altLang="en-US" dirty="0"/>
              <a:t>％になっている社会」</a:t>
            </a:r>
            <a:endParaRPr kumimoji="1" lang="en-US" altLang="ja-JP" dirty="0"/>
          </a:p>
          <a:p>
            <a:r>
              <a:rPr kumimoji="1" lang="ja-JP" altLang="en-US" dirty="0"/>
              <a:t>といったことを掲げられるかもしれませんね。</a:t>
            </a:r>
            <a:endParaRPr kumimoji="1" lang="en-US" altLang="ja-JP" dirty="0"/>
          </a:p>
          <a:p>
            <a:endParaRPr kumimoji="1" lang="en-US" altLang="ja-JP" dirty="0"/>
          </a:p>
          <a:p>
            <a:r>
              <a:rPr kumimoji="1" lang="ja-JP" altLang="en-US" dirty="0"/>
              <a:t>もちろん、現時点ではここまで具体的でなくても</a:t>
            </a:r>
            <a:r>
              <a:rPr kumimoji="1" lang="en-US" altLang="ja-JP" dirty="0"/>
              <a:t>OK</a:t>
            </a:r>
            <a:r>
              <a:rPr kumimoji="1" lang="ja-JP" altLang="en-US" dirty="0"/>
              <a:t>です。</a:t>
            </a:r>
            <a:endParaRPr kumimoji="1" lang="en-US" altLang="ja-JP" dirty="0"/>
          </a:p>
          <a:p>
            <a:r>
              <a:rPr kumimoji="1" lang="ja-JP" altLang="en-US" dirty="0"/>
              <a:t>「生ごみのリサイクル率が今よりも上がっている」でもいいんです。</a:t>
            </a:r>
            <a:endParaRPr kumimoji="1" lang="en-US" altLang="ja-JP" dirty="0"/>
          </a:p>
          <a:p>
            <a:r>
              <a:rPr kumimoji="1" lang="ja-JP" altLang="en-US" dirty="0"/>
              <a:t>まずは、現状を知ったうえで、「あなたが思う理想の状態」を描いてみましょう。</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これが、あなたの「</a:t>
            </a:r>
            <a:r>
              <a:rPr kumimoji="1" lang="en-US" altLang="ja-JP" dirty="0"/>
              <a:t>Will</a:t>
            </a:r>
            <a:r>
              <a:rPr kumimoji="1" lang="ja-JP" altLang="en-US" dirty="0"/>
              <a:t>」のひとつです。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22</a:t>
            </a:fld>
            <a:endParaRPr kumimoji="1" lang="ja-JP" altLang="en-US"/>
          </a:p>
        </p:txBody>
      </p:sp>
    </p:spTree>
    <p:extLst>
      <p:ext uri="{BB962C8B-B14F-4D97-AF65-F5344CB8AC3E}">
        <p14:creationId xmlns:p14="http://schemas.microsoft.com/office/powerpoint/2010/main" val="3263439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STEP3</a:t>
            </a:r>
            <a:r>
              <a:rPr kumimoji="1" lang="ja-JP" altLang="en-US" dirty="0"/>
              <a:t>では、テーマに関しての「</a:t>
            </a:r>
            <a:r>
              <a:rPr kumimoji="1" lang="en-US" altLang="ja-JP" dirty="0"/>
              <a:t>Will</a:t>
            </a:r>
            <a:r>
              <a:rPr kumimoji="1" lang="ja-JP" altLang="en-US" dirty="0"/>
              <a:t>」となる理想の状態を考えました。</a:t>
            </a:r>
            <a:endParaRPr kumimoji="1" lang="en-US" altLang="ja-JP" dirty="0"/>
          </a:p>
          <a:p>
            <a:r>
              <a:rPr kumimoji="1" lang="en-US" altLang="ja-JP" dirty="0"/>
              <a:t>STEP4</a:t>
            </a:r>
            <a:r>
              <a:rPr kumimoji="1" lang="ja-JP" altLang="en-US" dirty="0"/>
              <a:t>では、それにかかわる「</a:t>
            </a:r>
            <a:r>
              <a:rPr kumimoji="1" lang="en-US" altLang="ja-JP" dirty="0"/>
              <a:t>Need</a:t>
            </a:r>
            <a:r>
              <a:rPr kumimoji="1" lang="ja-JP" altLang="en-US" dirty="0"/>
              <a:t>」と「</a:t>
            </a:r>
            <a:r>
              <a:rPr kumimoji="1" lang="en-US" altLang="ja-JP" dirty="0"/>
              <a:t>Can</a:t>
            </a:r>
            <a:r>
              <a:rPr kumimoji="1" lang="ja-JP" altLang="en-US" dirty="0"/>
              <a:t>」も考えてみましょう。</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まず、</a:t>
            </a:r>
            <a:r>
              <a:rPr kumimoji="1" lang="en-US" altLang="ja-JP" dirty="0"/>
              <a:t>Will</a:t>
            </a:r>
            <a:r>
              <a:rPr kumimoji="1" lang="ja-JP" altLang="en-US" dirty="0"/>
              <a:t>の部分には「</a:t>
            </a:r>
            <a:r>
              <a:rPr kumimoji="1" lang="en-US" altLang="ja-JP" dirty="0"/>
              <a:t>STEP3</a:t>
            </a:r>
            <a:r>
              <a:rPr kumimoji="1" lang="ja-JP" altLang="en-US" dirty="0"/>
              <a:t>」で考えた「理想の状態」を書き入れましょう。</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続いて、テーマに関しての「</a:t>
            </a:r>
            <a:r>
              <a:rPr kumimoji="1" lang="en-US" altLang="ja-JP" dirty="0"/>
              <a:t>Need</a:t>
            </a:r>
            <a:r>
              <a:rPr kumimoji="1" lang="ja-JP" altLang="en-US" dirty="0"/>
              <a:t>（お客様になりうる人や社会が求めていること）」と</a:t>
            </a:r>
            <a:endParaRPr kumimoji="1" lang="en-US" altLang="ja-JP" dirty="0"/>
          </a:p>
          <a:p>
            <a:r>
              <a:rPr kumimoji="1" lang="ja-JP" altLang="en-US" dirty="0"/>
              <a:t>「</a:t>
            </a:r>
            <a:r>
              <a:rPr kumimoji="1" lang="en-US" altLang="ja-JP" dirty="0"/>
              <a:t>Can</a:t>
            </a:r>
            <a:r>
              <a:rPr kumimoji="1" lang="ja-JP" altLang="en-US" dirty="0"/>
              <a:t>（あなたができること、やってほしいと期待されていること、できるようになりたいこと）」</a:t>
            </a:r>
            <a:endParaRPr kumimoji="1" lang="en-US" altLang="ja-JP" dirty="0"/>
          </a:p>
          <a:p>
            <a:r>
              <a:rPr kumimoji="1" lang="ja-JP" altLang="en-US" dirty="0"/>
              <a:t>についても、思いつく限り書いてみましょう。</a:t>
            </a:r>
            <a:endParaRPr kumimoji="1" lang="en-US" altLang="ja-JP" dirty="0"/>
          </a:p>
          <a:p>
            <a:r>
              <a:rPr kumimoji="1" lang="ja-JP" altLang="en-US" dirty="0"/>
              <a:t>今は練習なので、想像でもかまいません。「こんなこと書いていいのかな</a:t>
            </a:r>
            <a:r>
              <a:rPr kumimoji="1" lang="en-US" altLang="ja-JP" dirty="0"/>
              <a:t>…</a:t>
            </a:r>
            <a:r>
              <a:rPr kumimoji="1" lang="ja-JP" altLang="en-US" dirty="0"/>
              <a:t>」などと思う必要もありません。</a:t>
            </a:r>
            <a:endParaRPr kumimoji="1" lang="en-US" altLang="ja-JP" dirty="0"/>
          </a:p>
          <a:p>
            <a:r>
              <a:rPr kumimoji="1" lang="ja-JP" altLang="en-US" dirty="0"/>
              <a:t>思いつくままにアイデアを書いてみましょう。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23</a:t>
            </a:fld>
            <a:endParaRPr kumimoji="1" lang="ja-JP" altLang="en-US"/>
          </a:p>
        </p:txBody>
      </p:sp>
    </p:spTree>
    <p:extLst>
      <p:ext uri="{BB962C8B-B14F-4D97-AF65-F5344CB8AC3E}">
        <p14:creationId xmlns:p14="http://schemas.microsoft.com/office/powerpoint/2010/main" val="3175205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前のコマでは、「</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」の視点で、社会で起こっている問題について考え整理してみました。</a:t>
            </a:r>
            <a:endParaRPr kumimoji="1" lang="en-US" altLang="ja-JP" dirty="0"/>
          </a:p>
          <a:p>
            <a:r>
              <a:rPr kumimoji="1" lang="ja-JP" altLang="en-US" dirty="0"/>
              <a:t>国際的にも問題になっているような、スケールの大きな社会課題について記入した人が多かったのではないでしょうか。</a:t>
            </a:r>
            <a:endParaRPr kumimoji="1" lang="en-US" altLang="ja-JP" dirty="0"/>
          </a:p>
          <a:p>
            <a:r>
              <a:rPr kumimoji="1" lang="ja-JP" altLang="en-US" dirty="0"/>
              <a:t>だからこそ、まだ「遠い世界のことだなぁ」とか「私一人ががんばっても</a:t>
            </a:r>
            <a:r>
              <a:rPr kumimoji="1" lang="en-US" altLang="ja-JP" dirty="0"/>
              <a:t>…</a:t>
            </a:r>
            <a:r>
              <a:rPr kumimoji="1" lang="ja-JP" altLang="en-US" dirty="0"/>
              <a:t>」という人もいるんじゃないでしょうか。</a:t>
            </a:r>
          </a:p>
          <a:p>
            <a:endParaRPr kumimoji="1" lang="ja-JP" altLang="en-US" dirty="0"/>
          </a:p>
          <a:p>
            <a:r>
              <a:rPr kumimoji="1" lang="ja-JP" altLang="en-US" dirty="0"/>
              <a:t>ここからは、「あなたの身の回りの社会課題」について、考えてみましょう。</a:t>
            </a:r>
            <a:endParaRPr kumimoji="1" lang="en-US" altLang="ja-JP" dirty="0"/>
          </a:p>
          <a:p>
            <a:r>
              <a:rPr kumimoji="1" lang="ja-JP" altLang="en-US" dirty="0"/>
              <a:t>あなたの身近にも、社会課題があります。</a:t>
            </a:r>
            <a:endParaRPr kumimoji="1" lang="en-US" altLang="ja-JP" dirty="0"/>
          </a:p>
          <a:p>
            <a:r>
              <a:rPr kumimoji="1" lang="ja-JP" altLang="en-US" dirty="0"/>
              <a:t>それを見つけるために、あなたが実生活の中で持っている「違和感」も大きなヒントになります。</a:t>
            </a:r>
          </a:p>
          <a:p>
            <a:endParaRPr kumimoji="1" lang="ja-JP" altLang="en-US" dirty="0"/>
          </a:p>
          <a:p>
            <a:r>
              <a:rPr kumimoji="1" lang="ja-JP" altLang="en-US" dirty="0"/>
              <a:t>・普通のように見えるけど、少し変じゃない？と思うこと</a:t>
            </a:r>
          </a:p>
          <a:p>
            <a:r>
              <a:rPr kumimoji="1" lang="ja-JP" altLang="en-US" dirty="0"/>
              <a:t>・みんなやってることだけど、なんか変じゃない？と思うこと</a:t>
            </a:r>
          </a:p>
          <a:p>
            <a:r>
              <a:rPr kumimoji="1" lang="ja-JP" altLang="en-US" dirty="0"/>
              <a:t>・ルールかもしれないけど、違和感があるな</a:t>
            </a:r>
            <a:r>
              <a:rPr kumimoji="1" lang="en-US" altLang="ja-JP" dirty="0"/>
              <a:t>…</a:t>
            </a:r>
            <a:r>
              <a:rPr kumimoji="1" lang="ja-JP" altLang="en-US" dirty="0"/>
              <a:t>と思うこと　</a:t>
            </a:r>
            <a:r>
              <a:rPr kumimoji="1" lang="en-US" altLang="ja-JP" dirty="0"/>
              <a:t>…</a:t>
            </a:r>
            <a:r>
              <a:rPr kumimoji="1" lang="ja-JP" altLang="en-US" dirty="0"/>
              <a:t>こんなことってありませんか？</a:t>
            </a:r>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例えば、「</a:t>
            </a:r>
            <a:r>
              <a:rPr kumimoji="1" lang="en-US" altLang="ja-JP" dirty="0"/>
              <a:t>1000</a:t>
            </a:r>
            <a:r>
              <a:rPr kumimoji="1" lang="ja-JP" altLang="en-US" dirty="0"/>
              <a:t>円で服が買える！安ーいラッキー」と思うことは簡単ですが、</a:t>
            </a:r>
            <a:endParaRPr kumimoji="1" lang="en-US" altLang="ja-JP" dirty="0"/>
          </a:p>
          <a:p>
            <a:r>
              <a:rPr kumimoji="1" lang="ja-JP" altLang="en-US" dirty="0"/>
              <a:t>「この服を作るのに材料費や運ぶ人、売る人、作る人などたくさんの人が関わっているのに何でこんなに安いのかな？」</a:t>
            </a:r>
            <a:endParaRPr kumimoji="1" lang="en-US" altLang="ja-JP" dirty="0"/>
          </a:p>
          <a:p>
            <a:r>
              <a:rPr kumimoji="1" lang="ja-JP" altLang="en-US" dirty="0"/>
              <a:t>「低賃金で働かされている人がいるんじゃないかな」と想像することもできるでしょう。</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また、家庭の中で子どもが熱を出したとき、「お母さんが迎えに行くのが当たり前」という空気があったとしたら、</a:t>
            </a:r>
            <a:endParaRPr kumimoji="1" lang="en-US" altLang="ja-JP" dirty="0"/>
          </a:p>
          <a:p>
            <a:r>
              <a:rPr kumimoji="1" lang="ja-JP" altLang="en-US" dirty="0"/>
              <a:t>「性別で、●●しなきゃいけない（今回では、子育ては、母親がやったほうがいい）」というイメージが</a:t>
            </a:r>
            <a:endParaRPr kumimoji="1" lang="en-US" altLang="ja-JP" dirty="0"/>
          </a:p>
          <a:p>
            <a:r>
              <a:rPr kumimoji="1" lang="ja-JP" altLang="en-US" dirty="0"/>
              <a:t>社会にまだあるのかもしれません。</a:t>
            </a:r>
            <a:endParaRPr kumimoji="1" lang="en-US" altLang="ja-JP" dirty="0"/>
          </a:p>
          <a:p>
            <a:endParaRPr kumimoji="1" lang="en-US" altLang="ja-JP" dirty="0"/>
          </a:p>
          <a:p>
            <a:r>
              <a:rPr kumimoji="1" lang="ja-JP" altLang="en-US" dirty="0"/>
              <a:t>こんな、みなさんの身近にある「違和感」について、ここからは考えていきましょう。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24</a:t>
            </a:fld>
            <a:endParaRPr kumimoji="1" lang="ja-JP" altLang="en-US"/>
          </a:p>
        </p:txBody>
      </p:sp>
    </p:spTree>
    <p:extLst>
      <p:ext uri="{BB962C8B-B14F-4D97-AF65-F5344CB8AC3E}">
        <p14:creationId xmlns:p14="http://schemas.microsoft.com/office/powerpoint/2010/main" val="351178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身近な社会課題のヒントは、「言葉」からも見つかることがあります。</a:t>
            </a:r>
          </a:p>
          <a:p>
            <a:endParaRPr kumimoji="1" lang="en-US" altLang="ja-JP" dirty="0"/>
          </a:p>
          <a:p>
            <a:r>
              <a:rPr kumimoji="1" lang="en-US" altLang="ja-JP" dirty="0"/>
              <a:t>【</a:t>
            </a:r>
            <a:r>
              <a:rPr kumimoji="1" lang="ja-JP" altLang="en-US" dirty="0"/>
              <a:t>アニメーション①</a:t>
            </a:r>
            <a:r>
              <a:rPr kumimoji="1" lang="en-US" altLang="ja-JP" dirty="0"/>
              <a:t>】</a:t>
            </a:r>
            <a:endParaRPr kumimoji="1" lang="ja-JP" altLang="en-US" dirty="0"/>
          </a:p>
          <a:p>
            <a:r>
              <a:rPr kumimoji="1" lang="ja-JP" altLang="en-US" dirty="0"/>
              <a:t>日本語には、「不満」や「不便」といった「不」のつく言葉と、「非常識」や「非効率」といった「非」のつく言葉があります。</a:t>
            </a:r>
            <a:endParaRPr kumimoji="1" lang="en-US" altLang="ja-JP" dirty="0"/>
          </a:p>
          <a:p>
            <a:r>
              <a:rPr kumimoji="1" lang="ja-JP" altLang="en-US" dirty="0"/>
              <a:t>「不」のつく言葉は、何かが足りない、何かが打ち消されている、という状況です。</a:t>
            </a:r>
          </a:p>
          <a:p>
            <a:r>
              <a:rPr kumimoji="1" lang="ja-JP" altLang="en-US" dirty="0"/>
              <a:t>また、「非」のつく言葉は、常識を否定したり、定説を覆す、といった状況に使われることが多いです。</a:t>
            </a:r>
            <a:endParaRPr kumimoji="1" lang="en-US" altLang="ja-JP" dirty="0"/>
          </a:p>
          <a:p>
            <a:endParaRPr kumimoji="1" lang="en-US" altLang="ja-JP" dirty="0"/>
          </a:p>
          <a:p>
            <a:r>
              <a:rPr kumimoji="1" lang="ja-JP" altLang="en-US" dirty="0"/>
              <a:t>「不便」「不満」「不快」「不安」とか、「非常識」「非効率」だと思った経験はありませんか？</a:t>
            </a:r>
          </a:p>
          <a:p>
            <a:endParaRPr kumimoji="1" lang="en-US" altLang="ja-JP" dirty="0"/>
          </a:p>
          <a:p>
            <a:r>
              <a:rPr kumimoji="1" lang="en-US" altLang="ja-JP" dirty="0"/>
              <a:t>【</a:t>
            </a:r>
            <a:r>
              <a:rPr kumimoji="1" lang="ja-JP" altLang="en-US" dirty="0"/>
              <a:t>アニメーション②</a:t>
            </a:r>
            <a:r>
              <a:rPr kumimoji="1" lang="en-US" altLang="ja-JP" dirty="0"/>
              <a:t>】</a:t>
            </a:r>
            <a:endParaRPr kumimoji="1" lang="ja-JP" altLang="en-US" dirty="0"/>
          </a:p>
          <a:p>
            <a:r>
              <a:rPr kumimoji="1" lang="ja-JP" altLang="en-US" dirty="0"/>
              <a:t>例えば</a:t>
            </a:r>
            <a:r>
              <a:rPr kumimoji="1" lang="en-US" altLang="ja-JP" dirty="0"/>
              <a:t>…</a:t>
            </a:r>
          </a:p>
          <a:p>
            <a:r>
              <a:rPr kumimoji="1" lang="ja-JP" altLang="en-US" dirty="0"/>
              <a:t>「このバス路線、乗り遅れると次のバスまで</a:t>
            </a:r>
            <a:r>
              <a:rPr kumimoji="1" lang="en-US" altLang="ja-JP" dirty="0"/>
              <a:t>2</a:t>
            </a:r>
            <a:r>
              <a:rPr kumimoji="1" lang="ja-JP" altLang="en-US" dirty="0"/>
              <a:t>時間待たないとだめなんだよな</a:t>
            </a:r>
            <a:r>
              <a:rPr kumimoji="1" lang="en-US" altLang="ja-JP" dirty="0"/>
              <a:t>…</a:t>
            </a:r>
            <a:r>
              <a:rPr kumimoji="1" lang="ja-JP" altLang="en-US" dirty="0"/>
              <a:t>あー不便」</a:t>
            </a:r>
          </a:p>
          <a:p>
            <a:r>
              <a:rPr kumimoji="1" lang="ja-JP" altLang="en-US" dirty="0"/>
              <a:t>「女子は冬寒い時でも、制服のスカートをはかないといけないけど、それって非合理的じゃないかな？」</a:t>
            </a:r>
          </a:p>
          <a:p>
            <a:r>
              <a:rPr kumimoji="1" lang="ja-JP" altLang="en-US" dirty="0"/>
              <a:t>こんな、身近なことでもいいんです。</a:t>
            </a:r>
          </a:p>
          <a:p>
            <a:endParaRPr kumimoji="1" lang="ja-JP" altLang="en-US" dirty="0"/>
          </a:p>
          <a:p>
            <a:r>
              <a:rPr kumimoji="1" lang="ja-JP" altLang="en-US" dirty="0"/>
              <a:t>そして、「違和感を感じるもの」には、</a:t>
            </a:r>
            <a:r>
              <a:rPr kumimoji="1" lang="en-US" altLang="ja-JP" dirty="0"/>
              <a:t>P.7</a:t>
            </a:r>
            <a:r>
              <a:rPr kumimoji="1" lang="ja-JP" altLang="en-US" dirty="0"/>
              <a:t>の「</a:t>
            </a:r>
            <a:r>
              <a:rPr kumimoji="1" lang="en-US" altLang="ja-JP" dirty="0"/>
              <a:t>Will</a:t>
            </a:r>
            <a:r>
              <a:rPr kumimoji="1" lang="ja-JP" altLang="en-US" dirty="0"/>
              <a:t>」や「</a:t>
            </a:r>
            <a:r>
              <a:rPr kumimoji="1" lang="en-US" altLang="ja-JP" dirty="0"/>
              <a:t>Need</a:t>
            </a:r>
            <a:r>
              <a:rPr kumimoji="1" lang="ja-JP" altLang="en-US" dirty="0"/>
              <a:t>」が隠れていることも多いです。</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endParaRPr kumimoji="1" lang="ja-JP" altLang="en-US" dirty="0"/>
          </a:p>
          <a:p>
            <a:r>
              <a:rPr kumimoji="1" lang="ja-JP" altLang="en-US" dirty="0"/>
              <a:t>例えば、「バスの本数が少なくて不便」な状態は、「待ち時間なく移動したいな」という「</a:t>
            </a:r>
            <a:r>
              <a:rPr kumimoji="1" lang="en-US" altLang="ja-JP" dirty="0"/>
              <a:t>Will</a:t>
            </a:r>
            <a:r>
              <a:rPr kumimoji="1" lang="ja-JP" altLang="en-US" dirty="0"/>
              <a:t>」や、</a:t>
            </a:r>
            <a:endParaRPr kumimoji="1" lang="en-US" altLang="ja-JP" dirty="0"/>
          </a:p>
          <a:p>
            <a:r>
              <a:rPr kumimoji="1" lang="ja-JP" altLang="en-US" dirty="0"/>
              <a:t>「車を運転できない高齢者の方も、移動しやすい手段が必要だな」といった「</a:t>
            </a:r>
            <a:r>
              <a:rPr kumimoji="1" lang="en-US" altLang="ja-JP" dirty="0"/>
              <a:t>Need</a:t>
            </a:r>
            <a:r>
              <a:rPr kumimoji="1" lang="ja-JP" altLang="en-US" dirty="0"/>
              <a:t>」に繋がります。</a:t>
            </a:r>
            <a:endParaRPr kumimoji="1" lang="en-US" altLang="ja-JP" dirty="0"/>
          </a:p>
          <a:p>
            <a:endParaRPr kumimoji="1" lang="en-US" altLang="ja-JP" dirty="0"/>
          </a:p>
          <a:p>
            <a:r>
              <a:rPr kumimoji="1" lang="ja-JP" altLang="en-US" dirty="0"/>
              <a:t>これが、社会課題の種なんです。あなたが思う「違和感のある状態」を見つけてみましょう。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25</a:t>
            </a:fld>
            <a:endParaRPr kumimoji="1" lang="ja-JP" altLang="en-US"/>
          </a:p>
        </p:txBody>
      </p:sp>
    </p:spTree>
    <p:extLst>
      <p:ext uri="{BB962C8B-B14F-4D97-AF65-F5344CB8AC3E}">
        <p14:creationId xmlns:p14="http://schemas.microsoft.com/office/powerpoint/2010/main" val="3271692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では実際に、どんな些細なことでもいいので、「不安」「不便」「不快」といった「違和感」を書いてみましょう。</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en-US" altLang="ja-JP" dirty="0"/>
              <a:t>1.</a:t>
            </a:r>
            <a:r>
              <a:rPr kumimoji="1" lang="ja-JP" altLang="en-US" dirty="0"/>
              <a:t>で書いたことは「空き家問題」、</a:t>
            </a:r>
            <a:r>
              <a:rPr kumimoji="1" lang="en-US" altLang="ja-JP" dirty="0"/>
              <a:t>2</a:t>
            </a:r>
            <a:r>
              <a:rPr kumimoji="1" lang="ja-JP" altLang="en-US" dirty="0"/>
              <a:t>．で書いたことは「食品ロス」や「ゴミ問題」に繋がります。</a:t>
            </a:r>
            <a:endParaRPr kumimoji="1" lang="en-US" altLang="ja-JP" dirty="0"/>
          </a:p>
          <a:p>
            <a:r>
              <a:rPr kumimoji="1" lang="ja-JP" altLang="en-US" dirty="0"/>
              <a:t>「社会問題につながる」と思わなくてもいいので、とりあえず思いついたことを書いてみて</a:t>
            </a:r>
            <a:r>
              <a:rPr kumimoji="1" lang="en-US" altLang="ja-JP" dirty="0"/>
              <a:t>OK</a:t>
            </a:r>
            <a:r>
              <a:rPr kumimoji="1" lang="ja-JP" altLang="en-US" dirty="0"/>
              <a:t>です。</a:t>
            </a:r>
            <a:endParaRPr kumimoji="1" lang="en-US" altLang="ja-JP" dirty="0"/>
          </a:p>
          <a:p>
            <a:endParaRPr kumimoji="1" lang="en-US" altLang="ja-JP" dirty="0"/>
          </a:p>
          <a:p>
            <a:r>
              <a:rPr kumimoji="1" lang="ja-JP" altLang="en-US" dirty="0"/>
              <a:t>（個人ワーク後）</a:t>
            </a:r>
            <a:r>
              <a:rPr kumimoji="1" lang="en-US" altLang="ja-JP" dirty="0"/>
              <a:t>【</a:t>
            </a:r>
            <a:r>
              <a:rPr kumimoji="1" lang="ja-JP" altLang="en-US" dirty="0"/>
              <a:t>アニメーション②</a:t>
            </a:r>
            <a:r>
              <a:rPr kumimoji="1" lang="en-US" altLang="ja-JP" dirty="0"/>
              <a:t>】</a:t>
            </a:r>
          </a:p>
          <a:p>
            <a:r>
              <a:rPr kumimoji="1" lang="ja-JP" altLang="en-US" dirty="0"/>
              <a:t>どんな「違和感」が見つかったのか、周りの</a:t>
            </a:r>
            <a:r>
              <a:rPr kumimoji="1" lang="en-US" altLang="ja-JP" dirty="0"/>
              <a:t>3</a:t>
            </a:r>
            <a:r>
              <a:rPr kumimoji="1" lang="ja-JP" altLang="en-US" dirty="0"/>
              <a:t>～</a:t>
            </a:r>
            <a:r>
              <a:rPr kumimoji="1" lang="en-US" altLang="ja-JP" dirty="0"/>
              <a:t>4</a:t>
            </a:r>
            <a:r>
              <a:rPr kumimoji="1" lang="ja-JP" altLang="en-US" dirty="0"/>
              <a:t>名と共有しましょう。</a:t>
            </a:r>
            <a:endParaRPr kumimoji="1" lang="en-US" altLang="ja-JP" dirty="0"/>
          </a:p>
          <a:p>
            <a:r>
              <a:rPr kumimoji="1" lang="ja-JP" altLang="en-US" dirty="0"/>
              <a:t>「私もそう思った！」と共感する「違和感」もあったかもしれません。</a:t>
            </a:r>
            <a:endParaRPr kumimoji="1" lang="en-US" altLang="ja-JP" dirty="0"/>
          </a:p>
          <a:p>
            <a:r>
              <a:rPr kumimoji="1" lang="ja-JP" altLang="en-US" dirty="0"/>
              <a:t>あなたが「共感した」ということや、周りの人に「共感してもらえた」ということは、いろんな人が共感できることかもしれません。</a:t>
            </a:r>
            <a:endParaRPr kumimoji="1" lang="en-US" altLang="ja-JP" dirty="0"/>
          </a:p>
          <a:p>
            <a:r>
              <a:rPr kumimoji="1" lang="ja-JP" altLang="en-US" dirty="0"/>
              <a:t>自信を持って、取組んでみましょう。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26</a:t>
            </a:fld>
            <a:endParaRPr kumimoji="1" lang="ja-JP" altLang="en-US"/>
          </a:p>
        </p:txBody>
      </p:sp>
    </p:spTree>
    <p:extLst>
      <p:ext uri="{BB962C8B-B14F-4D97-AF65-F5344CB8AC3E}">
        <p14:creationId xmlns:p14="http://schemas.microsoft.com/office/powerpoint/2010/main" val="34922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ここからは、前のページで書いてみた「違和感」をもとに、「身近な社会課題」について考えていきます。</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en-US" altLang="ja-JP" dirty="0"/>
              <a:t>P.9</a:t>
            </a:r>
            <a:r>
              <a:rPr kumimoji="1" lang="ja-JP" altLang="en-US" dirty="0"/>
              <a:t>で記入した「違和感」のうち、一番感情が動く（またはどうにかしたい、大切だと思う）ものを</a:t>
            </a:r>
            <a:r>
              <a:rPr kumimoji="1" lang="en-US" altLang="ja-JP" dirty="0"/>
              <a:t>1</a:t>
            </a:r>
            <a:r>
              <a:rPr kumimoji="1" lang="ja-JP" altLang="en-US" dirty="0"/>
              <a:t>つ選び、記入しましょう。</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ja-JP" altLang="en-US" dirty="0"/>
              <a:t>また、「どんな状態だったら理想か？」を考えて、記入しましょう。</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ja-JP" altLang="en-US" dirty="0"/>
              <a:t>ここで書いた「理想の状態」が、今回の「あなたの</a:t>
            </a:r>
            <a:r>
              <a:rPr kumimoji="1" lang="en-US" altLang="ja-JP" dirty="0"/>
              <a:t>Will</a:t>
            </a:r>
            <a:r>
              <a:rPr kumimoji="1" lang="ja-JP" altLang="en-US" dirty="0"/>
              <a:t>」になります。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27</a:t>
            </a:fld>
            <a:endParaRPr kumimoji="1" lang="ja-JP" altLang="en-US"/>
          </a:p>
        </p:txBody>
      </p:sp>
    </p:spTree>
    <p:extLst>
      <p:ext uri="{BB962C8B-B14F-4D97-AF65-F5344CB8AC3E}">
        <p14:creationId xmlns:p14="http://schemas.microsoft.com/office/powerpoint/2010/main" val="499550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STEP2</a:t>
            </a:r>
            <a:r>
              <a:rPr kumimoji="1" lang="ja-JP" altLang="en-US" dirty="0"/>
              <a:t>では、</a:t>
            </a:r>
            <a:r>
              <a:rPr kumimoji="1" lang="en-US" altLang="ja-JP" dirty="0"/>
              <a:t>STEP1</a:t>
            </a:r>
            <a:r>
              <a:rPr kumimoji="1" lang="ja-JP" altLang="en-US" dirty="0"/>
              <a:t>で選んだ違和感をもとに、</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について考えていきます。</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en-US" altLang="ja-JP" dirty="0"/>
              <a:t>Will</a:t>
            </a:r>
            <a:r>
              <a:rPr kumimoji="1" lang="ja-JP" altLang="en-US" dirty="0"/>
              <a:t>は、</a:t>
            </a:r>
            <a:r>
              <a:rPr kumimoji="1" lang="en-US" altLang="ja-JP" dirty="0"/>
              <a:t>STEP1</a:t>
            </a:r>
            <a:r>
              <a:rPr kumimoji="1" lang="ja-JP" altLang="en-US" dirty="0"/>
              <a:t>で記入した「理想の状態」です。</a:t>
            </a:r>
            <a:endParaRPr kumimoji="1" lang="en-US" altLang="ja-JP" dirty="0"/>
          </a:p>
          <a:p>
            <a:endParaRPr kumimoji="1" lang="en-US" altLang="ja-JP" dirty="0"/>
          </a:p>
          <a:p>
            <a:r>
              <a:rPr kumimoji="1" lang="en-US" altLang="ja-JP" dirty="0"/>
              <a:t>【</a:t>
            </a:r>
            <a:r>
              <a:rPr kumimoji="1" lang="ja-JP" altLang="en-US" dirty="0"/>
              <a:t>アニメーション②</a:t>
            </a:r>
            <a:r>
              <a:rPr kumimoji="1" lang="en-US" altLang="ja-JP" dirty="0"/>
              <a:t>】</a:t>
            </a:r>
          </a:p>
          <a:p>
            <a:r>
              <a:rPr kumimoji="1" lang="en-US" altLang="ja-JP" dirty="0"/>
              <a:t>Need </a:t>
            </a:r>
            <a:r>
              <a:rPr kumimoji="1" lang="ja-JP" altLang="en-US" dirty="0"/>
              <a:t>は、「社会や個人が望んでいること（だろうと思うこと）」を思いつく限り書きます。</a:t>
            </a:r>
            <a:endParaRPr kumimoji="1" lang="en-US" altLang="ja-JP" dirty="0"/>
          </a:p>
          <a:p>
            <a:endParaRPr kumimoji="1" lang="en-US" altLang="ja-JP" dirty="0"/>
          </a:p>
          <a:p>
            <a:r>
              <a:rPr kumimoji="1" lang="en-US" altLang="ja-JP" dirty="0"/>
              <a:t>【</a:t>
            </a:r>
            <a:r>
              <a:rPr kumimoji="1" lang="ja-JP" altLang="en-US" dirty="0"/>
              <a:t>アニメーション③</a:t>
            </a:r>
            <a:r>
              <a:rPr kumimoji="1" lang="en-US" altLang="ja-JP" dirty="0"/>
              <a:t>】</a:t>
            </a:r>
          </a:p>
          <a:p>
            <a:r>
              <a:rPr kumimoji="1" lang="en-US" altLang="ja-JP" dirty="0"/>
              <a:t>Can </a:t>
            </a:r>
            <a:r>
              <a:rPr kumimoji="1" lang="ja-JP" altLang="en-US" dirty="0"/>
              <a:t>についても、あなたができること（これからできそうなこと、できるようになりたいことでも</a:t>
            </a:r>
            <a:r>
              <a:rPr kumimoji="1" lang="en-US" altLang="ja-JP" dirty="0"/>
              <a:t>OK</a:t>
            </a:r>
            <a:r>
              <a:rPr kumimoji="1" lang="ja-JP" altLang="en-US" dirty="0"/>
              <a:t>）を思いつく限り書いていきましょう。</a:t>
            </a:r>
            <a:endParaRPr kumimoji="1" lang="en-US" altLang="ja-JP" dirty="0"/>
          </a:p>
          <a:p>
            <a:endParaRPr kumimoji="1" lang="en-US" altLang="ja-JP" dirty="0"/>
          </a:p>
          <a:p>
            <a:r>
              <a:rPr kumimoji="1" lang="ja-JP" altLang="en-US" dirty="0"/>
              <a:t>「これってこの</a:t>
            </a:r>
            <a:r>
              <a:rPr kumimoji="1" lang="en-US" altLang="ja-JP" dirty="0"/>
              <a:t>Will</a:t>
            </a:r>
            <a:r>
              <a:rPr kumimoji="1" lang="ja-JP" altLang="en-US" dirty="0"/>
              <a:t>には関係ないかな</a:t>
            </a:r>
            <a:r>
              <a:rPr kumimoji="1" lang="en-US" altLang="ja-JP" dirty="0"/>
              <a:t>…</a:t>
            </a:r>
            <a:r>
              <a:rPr kumimoji="1" lang="ja-JP" altLang="en-US" dirty="0"/>
              <a:t>」と迷うことでも、いったん書いておきましょう。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28</a:t>
            </a:fld>
            <a:endParaRPr kumimoji="1" lang="ja-JP" altLang="en-US"/>
          </a:p>
        </p:txBody>
      </p:sp>
    </p:spTree>
    <p:extLst>
      <p:ext uri="{BB962C8B-B14F-4D97-AF65-F5344CB8AC3E}">
        <p14:creationId xmlns:p14="http://schemas.microsoft.com/office/powerpoint/2010/main" val="1011130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STEP2</a:t>
            </a:r>
            <a:r>
              <a:rPr kumimoji="1" lang="ja-JP" altLang="en-US" dirty="0"/>
              <a:t>で書いた</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を使って、どんな課題を解決できるか考えてみましょう。</a:t>
            </a:r>
            <a:endParaRPr kumimoji="1" lang="en-US" altLang="ja-JP" dirty="0"/>
          </a:p>
          <a:p>
            <a:endParaRPr kumimoji="1" lang="en-US" altLang="ja-JP" dirty="0"/>
          </a:p>
          <a:p>
            <a:r>
              <a:rPr kumimoji="1" lang="ja-JP" altLang="en-US" dirty="0"/>
              <a:t>考える際には、</a:t>
            </a:r>
            <a:r>
              <a:rPr kumimoji="1" lang="en-US" altLang="ja-JP" dirty="0"/>
              <a:t>5W1H</a:t>
            </a:r>
            <a:r>
              <a:rPr kumimoji="1" lang="ja-JP" altLang="en-US" dirty="0"/>
              <a:t>を使ってみると、具体的に考えやすいかもしれません。</a:t>
            </a:r>
            <a:endParaRPr kumimoji="1" lang="en-US" altLang="ja-JP" dirty="0"/>
          </a:p>
          <a:p>
            <a:r>
              <a:rPr kumimoji="1" lang="ja-JP" altLang="en-US" dirty="0"/>
              <a:t>現時点では時間も情報も少ないので、すべてを考え出すのは難しいですが、練習のつもりで考えてみましょう。</a:t>
            </a:r>
            <a:endParaRPr kumimoji="1" lang="en-US" altLang="ja-JP" dirty="0"/>
          </a:p>
          <a:p>
            <a:endParaRPr kumimoji="1" lang="en-US" altLang="ja-JP" dirty="0"/>
          </a:p>
          <a:p>
            <a:r>
              <a:rPr kumimoji="1" lang="en-US" altLang="ja-JP" dirty="0"/>
              <a:t>【</a:t>
            </a:r>
            <a:r>
              <a:rPr kumimoji="1" lang="ja-JP" altLang="en-US" dirty="0"/>
              <a:t>アニメーション①</a:t>
            </a:r>
            <a:r>
              <a:rPr kumimoji="1" lang="en-US" altLang="ja-JP" dirty="0"/>
              <a:t>】</a:t>
            </a:r>
          </a:p>
          <a:p>
            <a:r>
              <a:rPr kumimoji="1" lang="ja-JP" altLang="en-US" dirty="0"/>
              <a:t>例えば、今回の例でいえば、</a:t>
            </a:r>
            <a:endParaRPr kumimoji="1" lang="en-US" altLang="ja-JP" dirty="0"/>
          </a:p>
          <a:p>
            <a:r>
              <a:rPr kumimoji="1" lang="ja-JP" altLang="en-US" dirty="0"/>
              <a:t>・</a:t>
            </a:r>
            <a:r>
              <a:rPr kumimoji="1" lang="en-US" altLang="ja-JP" dirty="0"/>
              <a:t>When</a:t>
            </a:r>
            <a:r>
              <a:rPr kumimoji="1" lang="ja-JP" altLang="en-US" dirty="0"/>
              <a:t>：給食が余ったときに／放課後</a:t>
            </a:r>
            <a:endParaRPr kumimoji="1" lang="en-US" altLang="ja-JP" dirty="0"/>
          </a:p>
          <a:p>
            <a:r>
              <a:rPr kumimoji="1" lang="ja-JP" altLang="en-US" dirty="0"/>
              <a:t>・</a:t>
            </a:r>
            <a:r>
              <a:rPr kumimoji="1" lang="en-US" altLang="ja-JP" dirty="0"/>
              <a:t>Where</a:t>
            </a:r>
            <a:r>
              <a:rPr kumimoji="1" lang="ja-JP" altLang="en-US" dirty="0"/>
              <a:t>：学校で</a:t>
            </a:r>
            <a:endParaRPr kumimoji="1" lang="en-US" altLang="ja-JP" dirty="0"/>
          </a:p>
          <a:p>
            <a:r>
              <a:rPr kumimoji="1" lang="ja-JP" altLang="en-US" dirty="0"/>
              <a:t>・</a:t>
            </a:r>
            <a:r>
              <a:rPr kumimoji="1" lang="en-US" altLang="ja-JP" dirty="0"/>
              <a:t>Who</a:t>
            </a:r>
            <a:r>
              <a:rPr kumimoji="1" lang="ja-JP" altLang="en-US" dirty="0"/>
              <a:t>：私たちが／子どもたちに対して／校長先生へ</a:t>
            </a:r>
            <a:endParaRPr kumimoji="1" lang="en-US" altLang="ja-JP" dirty="0"/>
          </a:p>
          <a:p>
            <a:r>
              <a:rPr kumimoji="1" lang="ja-JP" altLang="en-US" dirty="0"/>
              <a:t>・</a:t>
            </a:r>
            <a:r>
              <a:rPr kumimoji="1" lang="en-US" altLang="ja-JP" dirty="0"/>
              <a:t>What</a:t>
            </a:r>
            <a:r>
              <a:rPr kumimoji="1" lang="ja-JP" altLang="en-US" dirty="0"/>
              <a:t>／</a:t>
            </a:r>
            <a:r>
              <a:rPr kumimoji="1" lang="en-US" altLang="ja-JP" dirty="0"/>
              <a:t>How</a:t>
            </a:r>
            <a:r>
              <a:rPr kumimoji="1" lang="ja-JP" altLang="en-US" dirty="0"/>
              <a:t>：余ったおかずや牛乳をお弁当やアイスクリームにして、希望する人に配布する</a:t>
            </a:r>
            <a:endParaRPr kumimoji="1" lang="en-US" altLang="ja-JP" dirty="0"/>
          </a:p>
          <a:p>
            <a:r>
              <a:rPr kumimoji="1" lang="ja-JP" altLang="en-US" dirty="0"/>
              <a:t>・</a:t>
            </a:r>
            <a:r>
              <a:rPr kumimoji="1" lang="en-US" altLang="ja-JP" dirty="0"/>
              <a:t>Why</a:t>
            </a:r>
            <a:r>
              <a:rPr kumimoji="1" lang="ja-JP" altLang="en-US" dirty="0"/>
              <a:t>：おいしいご飯を食べたくても、家庭の事情などで</a:t>
            </a:r>
            <a:r>
              <a:rPr kumimoji="1" lang="en-US" altLang="ja-JP" dirty="0"/>
              <a:t>3</a:t>
            </a:r>
            <a:r>
              <a:rPr kumimoji="1" lang="ja-JP" altLang="en-US" dirty="0"/>
              <a:t>食しっかり食べられない子どもがいるので</a:t>
            </a:r>
            <a:endParaRPr kumimoji="1" lang="en-US" altLang="ja-JP" dirty="0"/>
          </a:p>
          <a:p>
            <a:r>
              <a:rPr kumimoji="1" lang="ja-JP" altLang="en-US" dirty="0"/>
              <a:t>といった形で考えられます。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29</a:t>
            </a:fld>
            <a:endParaRPr kumimoji="1" lang="ja-JP" altLang="en-US"/>
          </a:p>
        </p:txBody>
      </p:sp>
    </p:spTree>
    <p:extLst>
      <p:ext uri="{BB962C8B-B14F-4D97-AF65-F5344CB8AC3E}">
        <p14:creationId xmlns:p14="http://schemas.microsoft.com/office/powerpoint/2010/main" val="41902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1568E-9836-D9C6-BA87-41198C1034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88B7BD-639F-7B57-3628-F3B199EE3D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A1BA1B-C37A-F563-2D1B-D09CAC93A185}"/>
              </a:ext>
            </a:extLst>
          </p:cNvPr>
          <p:cNvSpPr>
            <a:spLocks noGrp="1"/>
          </p:cNvSpPr>
          <p:nvPr>
            <p:ph type="body" idx="1"/>
          </p:nvPr>
        </p:nvSpPr>
        <p:spPr/>
        <p:txBody>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アニメーション①</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今の社会は未来を予測することがとても難しい時代になってきました。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さらに、</a:t>
            </a:r>
            <a:r>
              <a:rPr kumimoji="1" lang="en-US" altLang="ja-JP" sz="1200" dirty="0">
                <a:solidFill>
                  <a:schemeClr val="tx1"/>
                </a:solidFill>
                <a:latin typeface="メイリオ" panose="020B0604030504040204" pitchFamily="50" charset="-128"/>
                <a:ea typeface="メイリオ" panose="020B0604030504040204" pitchFamily="50" charset="-128"/>
              </a:rPr>
              <a:t>AI</a:t>
            </a:r>
            <a:r>
              <a:rPr kumimoji="1" lang="ja-JP" altLang="en-US" sz="1200" dirty="0">
                <a:solidFill>
                  <a:schemeClr val="tx1"/>
                </a:solidFill>
                <a:latin typeface="メイリオ" panose="020B0604030504040204" pitchFamily="50" charset="-128"/>
                <a:ea typeface="メイリオ" panose="020B0604030504040204" pitchFamily="50" charset="-128"/>
              </a:rPr>
              <a:t>などが発達し、情報の正確性や倫理観にも不安が増えてきています。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こうした中でも、私たちが関わり合いながら暮らしているのがこの社会です。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人と人との気持ちの関係があってこそ、この社会は成り立っているのです。どんなに便利になって情報があったとしても、</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どんなに</a:t>
            </a:r>
            <a:r>
              <a:rPr kumimoji="1" lang="en-US" altLang="ja-JP" sz="1200" dirty="0">
                <a:solidFill>
                  <a:schemeClr val="tx1"/>
                </a:solidFill>
                <a:latin typeface="メイリオ" panose="020B0604030504040204" pitchFamily="50" charset="-128"/>
                <a:ea typeface="メイリオ" panose="020B0604030504040204" pitchFamily="50" charset="-128"/>
              </a:rPr>
              <a:t>AI</a:t>
            </a:r>
            <a:r>
              <a:rPr kumimoji="1" lang="ja-JP" altLang="en-US" sz="1200" dirty="0">
                <a:solidFill>
                  <a:schemeClr val="tx1"/>
                </a:solidFill>
                <a:latin typeface="メイリオ" panose="020B0604030504040204" pitchFamily="50" charset="-128"/>
                <a:ea typeface="メイリオ" panose="020B0604030504040204" pitchFamily="50" charset="-128"/>
              </a:rPr>
              <a:t>で分析や予測ができたとしても、コンピューターや</a:t>
            </a:r>
            <a:r>
              <a:rPr kumimoji="1" lang="en-US" altLang="ja-JP" sz="1200" dirty="0">
                <a:solidFill>
                  <a:schemeClr val="tx1"/>
                </a:solidFill>
                <a:latin typeface="メイリオ" panose="020B0604030504040204" pitchFamily="50" charset="-128"/>
                <a:ea typeface="メイリオ" panose="020B0604030504040204" pitchFamily="50" charset="-128"/>
              </a:rPr>
              <a:t>AI</a:t>
            </a:r>
            <a:r>
              <a:rPr kumimoji="1" lang="ja-JP" altLang="en-US" sz="1200" dirty="0">
                <a:solidFill>
                  <a:schemeClr val="tx1"/>
                </a:solidFill>
                <a:latin typeface="メイリオ" panose="020B0604030504040204" pitchFamily="50" charset="-128"/>
                <a:ea typeface="メイリオ" panose="020B0604030504040204" pitchFamily="50" charset="-128"/>
              </a:rPr>
              <a:t>は感情を生み出したり、理解したりすることはできません。</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アニメーション②</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だからこそ、あなた自身がどんな気持ちなのか、そこにどんな価値観を持っているのかということが大切になります。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自分の価値観を知るためには、</a:t>
            </a:r>
            <a:r>
              <a:rPr kumimoji="1" lang="ja-JP" altLang="en-US" sz="1200" b="0" dirty="0">
                <a:solidFill>
                  <a:schemeClr val="tx1"/>
                </a:solidFill>
                <a:latin typeface="メイリオ" panose="020B0604030504040204" pitchFamily="50" charset="-128"/>
                <a:ea typeface="メイリオ" panose="020B0604030504040204" pitchFamily="50" charset="-128"/>
              </a:rPr>
              <a:t>自分の想いに向き合うこと</a:t>
            </a:r>
            <a:r>
              <a:rPr kumimoji="1" lang="ja-JP" altLang="en-US" sz="1200" dirty="0">
                <a:solidFill>
                  <a:schemeClr val="tx1"/>
                </a:solidFill>
                <a:latin typeface="メイリオ" panose="020B0604030504040204" pitchFamily="50" charset="-128"/>
                <a:ea typeface="メイリオ" panose="020B0604030504040204" pitchFamily="50" charset="-128"/>
              </a:rPr>
              <a:t>が必要です。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アニメーション③</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さあ、次のページから自分の想いに向き合っていきましょう！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AADF1D4-F3E3-910D-A7A8-09C06034491F}"/>
              </a:ext>
            </a:extLst>
          </p:cNvPr>
          <p:cNvSpPr>
            <a:spLocks noGrp="1"/>
          </p:cNvSpPr>
          <p:nvPr>
            <p:ph type="sldNum" sz="quarter" idx="5"/>
          </p:nvPr>
        </p:nvSpPr>
        <p:spPr/>
        <p:txBody>
          <a:bodyPr/>
          <a:lstStyle/>
          <a:p>
            <a:fld id="{488FF8CD-D575-4AEA-95BD-82C44004628A}" type="slidenum">
              <a:rPr kumimoji="1" lang="ja-JP" altLang="en-US" smtClean="0"/>
              <a:t>3</a:t>
            </a:fld>
            <a:endParaRPr kumimoji="1" lang="ja-JP" altLang="en-US"/>
          </a:p>
        </p:txBody>
      </p:sp>
    </p:spTree>
    <p:extLst>
      <p:ext uri="{BB962C8B-B14F-4D97-AF65-F5344CB8AC3E}">
        <p14:creationId xmlns:p14="http://schemas.microsoft.com/office/powerpoint/2010/main" val="95353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STEP3</a:t>
            </a:r>
            <a:r>
              <a:rPr kumimoji="1" lang="ja-JP" altLang="en-US" dirty="0"/>
              <a:t>までに考えたあなたのアイデアを、今度は周りの人に共有しましょう。</a:t>
            </a:r>
            <a:endParaRPr kumimoji="1" lang="en-US" altLang="ja-JP" dirty="0"/>
          </a:p>
          <a:p>
            <a:r>
              <a:rPr kumimoji="1" lang="ja-JP" altLang="en-US" dirty="0"/>
              <a:t>（</a:t>
            </a:r>
            <a:r>
              <a:rPr kumimoji="1" lang="en-US" altLang="ja-JP" dirty="0"/>
              <a:t>4</a:t>
            </a:r>
            <a:r>
              <a:rPr kumimoji="1" lang="ja-JP" altLang="en-US" dirty="0"/>
              <a:t>名程度で）</a:t>
            </a:r>
            <a:endParaRPr kumimoji="1" lang="en-US" altLang="ja-JP" dirty="0"/>
          </a:p>
          <a:p>
            <a:endParaRPr kumimoji="1" lang="en-US" altLang="ja-JP" dirty="0"/>
          </a:p>
          <a:p>
            <a:r>
              <a:rPr kumimoji="1" lang="ja-JP" altLang="en-US" dirty="0"/>
              <a:t>「あなたが解決したい課題」について、共有しましょう。</a:t>
            </a:r>
            <a:endParaRPr kumimoji="1" lang="en-US" altLang="ja-JP" dirty="0"/>
          </a:p>
          <a:p>
            <a:r>
              <a:rPr kumimoji="1" lang="ja-JP" altLang="en-US" dirty="0"/>
              <a:t>その後、聞き手のみなさんは、感想やフィードバックをしてください。</a:t>
            </a:r>
            <a:endParaRPr kumimoji="1" lang="en-US" altLang="ja-JP" dirty="0"/>
          </a:p>
          <a:p>
            <a:endParaRPr kumimoji="1" lang="en-US" altLang="ja-JP" dirty="0"/>
          </a:p>
          <a:p>
            <a:r>
              <a:rPr kumimoji="1" lang="ja-JP" altLang="en-US" dirty="0"/>
              <a:t>より、共感を得るために、話し手の生徒は以下のことを意識しましょう。</a:t>
            </a:r>
            <a:endParaRPr kumimoji="1" lang="en-US" altLang="ja-JP" dirty="0"/>
          </a:p>
          <a:p>
            <a:r>
              <a:rPr kumimoji="1" lang="ja-JP" altLang="en-US" dirty="0"/>
              <a:t>・誰でもわかる言葉で話す</a:t>
            </a:r>
          </a:p>
          <a:p>
            <a:r>
              <a:rPr kumimoji="1" lang="ja-JP" altLang="en-US" dirty="0"/>
              <a:t>・どうしてそう思ったのか、あなたの体験談や感じたことなどを交えて話す</a:t>
            </a:r>
          </a:p>
          <a:p>
            <a:r>
              <a:rPr kumimoji="1" lang="ja-JP" altLang="en-US" dirty="0"/>
              <a:t>・フィードバックも前向きに受け止める</a:t>
            </a:r>
            <a:endParaRPr kumimoji="1" lang="en-US" altLang="ja-JP" dirty="0"/>
          </a:p>
          <a:p>
            <a:endParaRPr kumimoji="1" lang="en-US" altLang="ja-JP" dirty="0"/>
          </a:p>
          <a:p>
            <a:r>
              <a:rPr kumimoji="1" lang="ja-JP" altLang="en-US" dirty="0"/>
              <a:t>聞き手のみなさんは、少しハードルが高いですが、ぜひ以下のことを意識してください。</a:t>
            </a:r>
            <a:endParaRPr kumimoji="1" lang="en-US" altLang="ja-JP" dirty="0"/>
          </a:p>
          <a:p>
            <a:r>
              <a:rPr kumimoji="1" lang="ja-JP" altLang="en-US" dirty="0"/>
              <a:t>・「理解した」「共感した」という気持ちを言葉や態度に表す</a:t>
            </a:r>
          </a:p>
          <a:p>
            <a:r>
              <a:rPr kumimoji="1" lang="ja-JP" altLang="en-US" dirty="0"/>
              <a:t>・テーマに関して「こんな</a:t>
            </a:r>
            <a:r>
              <a:rPr kumimoji="1" lang="en-US" altLang="ja-JP" dirty="0"/>
              <a:t>Will</a:t>
            </a:r>
            <a:r>
              <a:rPr kumimoji="1" lang="ja-JP" altLang="en-US" dirty="0"/>
              <a:t>・</a:t>
            </a:r>
            <a:r>
              <a:rPr kumimoji="1" lang="en-US" altLang="ja-JP" dirty="0"/>
              <a:t>Need</a:t>
            </a:r>
            <a:r>
              <a:rPr kumimoji="1" lang="ja-JP" altLang="en-US" dirty="0"/>
              <a:t>・</a:t>
            </a:r>
            <a:r>
              <a:rPr kumimoji="1" lang="en-US" altLang="ja-JP" dirty="0"/>
              <a:t>Can</a:t>
            </a:r>
            <a:r>
              <a:rPr kumimoji="1" lang="ja-JP" altLang="en-US" dirty="0"/>
              <a:t>もあるのでは？」と考えながら聞く　←ここが難しいかと思いますが、チャレンジしてみましょう。</a:t>
            </a:r>
            <a:endParaRPr kumimoji="1" lang="en-US" altLang="ja-JP" dirty="0"/>
          </a:p>
          <a:p>
            <a:endParaRPr kumimoji="1" lang="en-US" altLang="ja-JP" dirty="0"/>
          </a:p>
          <a:p>
            <a:r>
              <a:rPr kumimoji="1" lang="ja-JP" altLang="en-US" dirty="0"/>
              <a:t>話し手に対して「こんなことも得意じゃない？」と、話し手が気づいていない「</a:t>
            </a:r>
            <a:r>
              <a:rPr kumimoji="1" lang="en-US" altLang="ja-JP" dirty="0"/>
              <a:t>Can</a:t>
            </a:r>
            <a:r>
              <a:rPr kumimoji="1" lang="ja-JP" altLang="en-US" dirty="0"/>
              <a:t>」を伝えてあげる、というのも良いでしょう。</a:t>
            </a:r>
            <a:endParaRPr kumimoji="1" lang="en-US" altLang="ja-JP" dirty="0"/>
          </a:p>
          <a:p>
            <a:r>
              <a:rPr kumimoji="1" lang="ja-JP" altLang="en-US" dirty="0"/>
              <a:t>もちろん、「ニュースで見たんだけど、こんな</a:t>
            </a:r>
            <a:r>
              <a:rPr kumimoji="1" lang="en-US" altLang="ja-JP" dirty="0"/>
              <a:t>Need</a:t>
            </a:r>
            <a:r>
              <a:rPr kumimoji="1" lang="ja-JP" altLang="en-US" dirty="0"/>
              <a:t>もあると思うよ」といったフィードバックもいいと思いますし、</a:t>
            </a:r>
            <a:endParaRPr kumimoji="1" lang="en-US" altLang="ja-JP" dirty="0"/>
          </a:p>
          <a:p>
            <a:r>
              <a:rPr kumimoji="1" lang="ja-JP" altLang="en-US" dirty="0"/>
              <a:t>「この部分に共感したよ」という言葉でもかまいません。</a:t>
            </a:r>
          </a:p>
          <a:p>
            <a:endParaRPr kumimoji="1" lang="en-US" altLang="ja-JP" dirty="0"/>
          </a:p>
          <a:p>
            <a:r>
              <a:rPr kumimoji="1" lang="ja-JP" altLang="en-US" dirty="0"/>
              <a:t>このワークで、他者の視点を入れることで新たな気づきや新たな視点を得られたら、みなさんが取り組むテーマがより共感を得られるものになるはずです。</a:t>
            </a:r>
            <a:endParaRPr kumimoji="1" lang="en-US" altLang="ja-JP"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30</a:t>
            </a:fld>
            <a:endParaRPr kumimoji="1" lang="ja-JP" altLang="en-US"/>
          </a:p>
        </p:txBody>
      </p:sp>
    </p:spTree>
    <p:extLst>
      <p:ext uri="{BB962C8B-B14F-4D97-AF65-F5344CB8AC3E}">
        <p14:creationId xmlns:p14="http://schemas.microsoft.com/office/powerpoint/2010/main" val="3708549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ここまでみなさんは、自分の価値観や考えをもとに、「自分が取り組むテーマ」について考えてきました。</a:t>
            </a:r>
            <a:endParaRPr kumimoji="1" lang="en-US" altLang="ja-JP" dirty="0"/>
          </a:p>
          <a:p>
            <a:endParaRPr kumimoji="1" lang="en-US" altLang="ja-JP" dirty="0"/>
          </a:p>
          <a:p>
            <a:r>
              <a:rPr kumimoji="1" lang="ja-JP" altLang="en-US" dirty="0"/>
              <a:t>様々な社会課題に直面することで社会の価値観が変わり、本気で「社会を変えよう」「社会を良くしよう」と多くの人がチャレンジするようになり、世の中を動かしつつあります。</a:t>
            </a:r>
          </a:p>
          <a:p>
            <a:endParaRPr kumimoji="1" lang="ja-JP" altLang="en-US" dirty="0"/>
          </a:p>
          <a:p>
            <a:r>
              <a:rPr kumimoji="1" lang="ja-JP" altLang="en-US" dirty="0"/>
              <a:t>このワークブックを通して、あなたは自分の価値観や、大切にしたい想いに向き合ってきました。</a:t>
            </a:r>
          </a:p>
          <a:p>
            <a:r>
              <a:rPr kumimoji="1" lang="ja-JP" altLang="en-US" dirty="0"/>
              <a:t>あなた自身の経験やそこから生まれた価値観は、あなたしか持っていない財産です。</a:t>
            </a:r>
          </a:p>
          <a:p>
            <a:r>
              <a:rPr kumimoji="1" lang="ja-JP" altLang="en-US" dirty="0"/>
              <a:t>「あなただからこそ、できること」が必ずあるのです。</a:t>
            </a:r>
          </a:p>
          <a:p>
            <a:endParaRPr kumimoji="1" lang="ja-JP" altLang="en-US" dirty="0"/>
          </a:p>
          <a:p>
            <a:r>
              <a:rPr kumimoji="1" lang="ja-JP" altLang="en-US" dirty="0"/>
              <a:t>あなたの大切にしたい想いが、誰かと同じ想いと重なる。それが「共感」です。</a:t>
            </a:r>
          </a:p>
          <a:p>
            <a:r>
              <a:rPr kumimoji="1" lang="ja-JP" altLang="en-US" dirty="0"/>
              <a:t>そんな「共感」をこれからも生み出して、あなたにとっても、みんなにとっても、幸せな未来を描いていきましょう。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31</a:t>
            </a:fld>
            <a:endParaRPr kumimoji="1" lang="ja-JP" altLang="en-US"/>
          </a:p>
        </p:txBody>
      </p:sp>
    </p:spTree>
    <p:extLst>
      <p:ext uri="{BB962C8B-B14F-4D97-AF65-F5344CB8AC3E}">
        <p14:creationId xmlns:p14="http://schemas.microsoft.com/office/powerpoint/2010/main" val="3058050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あなたの大切にしたい想いが、誰かの想いと重なる。社会の多くの活動は、こんな共感から生まれています。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共感とは「価値観の共有で生まれる感情」のこと。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この図のように、大切にしたい価値観を「そう思う！」「いいね！」「大切！」「わかる！」と共に感じることです。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例えば、</a:t>
            </a:r>
            <a:r>
              <a:rPr kumimoji="1" lang="en-US" altLang="ja-JP" sz="1200" dirty="0">
                <a:solidFill>
                  <a:schemeClr val="tx1"/>
                </a:solidFill>
                <a:latin typeface="メイリオ" panose="020B0604030504040204" pitchFamily="50" charset="-128"/>
                <a:ea typeface="メイリオ" panose="020B0604030504040204" pitchFamily="50" charset="-128"/>
              </a:rPr>
              <a:t>SDGs</a:t>
            </a:r>
            <a:r>
              <a:rPr kumimoji="1" lang="ja-JP" altLang="en-US" sz="1200" dirty="0">
                <a:solidFill>
                  <a:schemeClr val="tx1"/>
                </a:solidFill>
                <a:latin typeface="メイリオ" panose="020B0604030504040204" pitchFamily="50" charset="-128"/>
                <a:ea typeface="メイリオ" panose="020B0604030504040204" pitchFamily="50" charset="-128"/>
              </a:rPr>
              <a:t>が広がっているのも、多くの人が大切にしたいという想いに共感しているからではないでしょうか。未来につなげていきたい、</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困っている問題を解決していきたいと考えているのです。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このワークブックであなたの想いを形にして、多くの共感を生み出しながら、未来を描いていきましょう。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88FF8CD-D575-4AEA-95BD-82C44004628A}" type="slidenum">
              <a:rPr kumimoji="1" lang="ja-JP" altLang="en-US" smtClean="0"/>
              <a:t>4</a:t>
            </a:fld>
            <a:endParaRPr kumimoji="1" lang="ja-JP" altLang="en-US"/>
          </a:p>
        </p:txBody>
      </p:sp>
    </p:spTree>
    <p:extLst>
      <p:ext uri="{BB962C8B-B14F-4D97-AF65-F5344CB8AC3E}">
        <p14:creationId xmlns:p14="http://schemas.microsoft.com/office/powerpoint/2010/main" val="4575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CD07-6B0F-C232-8D7A-8754F5E3C8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872B11-4AB4-03D4-98C4-6A14F32B66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0282A2-ECA7-FA42-480A-50C6F7C2C883}"/>
              </a:ext>
            </a:extLst>
          </p:cNvPr>
          <p:cNvSpPr>
            <a:spLocks noGrp="1"/>
          </p:cNvSpPr>
          <p:nvPr>
            <p:ph type="body" idx="1"/>
          </p:nvPr>
        </p:nvSpPr>
        <p:spPr/>
        <p: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ここで</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つワークに取りかかかる前に、みんなに知っておいて欲しいことがあります。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それは、共感はすぐに生まれるものではないということ。</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何も知らない状態では心が動かないように、共感が生まれるでにはステップが必要です。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アニメーション①</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この図のように、共感が生まれる前には、</a:t>
            </a:r>
            <a:r>
              <a:rPr kumimoji="1" lang="en-US" altLang="ja-JP" sz="1200" dirty="0">
                <a:solidFill>
                  <a:schemeClr val="tx1"/>
                </a:solidFill>
                <a:latin typeface="メイリオ" panose="020B0604030504040204" pitchFamily="50" charset="-128"/>
                <a:ea typeface="メイリオ" panose="020B0604030504040204" pitchFamily="50" charset="-128"/>
              </a:rPr>
              <a:t>STEP1</a:t>
            </a:r>
            <a:r>
              <a:rPr kumimoji="1" lang="ja-JP" altLang="en-US" sz="1200" dirty="0">
                <a:solidFill>
                  <a:schemeClr val="tx1"/>
                </a:solidFill>
                <a:latin typeface="メイリオ" panose="020B0604030504040204" pitchFamily="50" charset="-128"/>
                <a:ea typeface="メイリオ" panose="020B0604030504040204" pitchFamily="50" charset="-128"/>
              </a:rPr>
              <a:t>として「理解」。</a:t>
            </a:r>
            <a:r>
              <a:rPr kumimoji="1" lang="en-US" altLang="ja-JP" sz="1200" dirty="0">
                <a:solidFill>
                  <a:schemeClr val="tx1"/>
                </a:solidFill>
                <a:latin typeface="メイリオ" panose="020B0604030504040204" pitchFamily="50" charset="-128"/>
                <a:ea typeface="メイリオ" panose="020B0604030504040204" pitchFamily="50" charset="-128"/>
              </a:rPr>
              <a:t>STEP</a:t>
            </a:r>
            <a:r>
              <a:rPr kumimoji="1" lang="ja-JP" altLang="en-US" sz="1200" dirty="0">
                <a:solidFill>
                  <a:schemeClr val="tx1"/>
                </a:solidFill>
                <a:latin typeface="メイリオ" panose="020B0604030504040204" pitchFamily="50" charset="-128"/>
                <a:ea typeface="メイリオ" panose="020B0604030504040204" pitchFamily="50" charset="-128"/>
              </a:rPr>
              <a:t>２として「興味」があります。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dirty="0"/>
              <a:t>みんなの大好きな歌手やスポーツ、商品やサービスがあれば、どんなステップでその気持ちに至ったかをを思い出すと</a:t>
            </a:r>
            <a:endParaRPr kumimoji="1" lang="en-US" altLang="ja-JP" dirty="0"/>
          </a:p>
          <a:p>
            <a:r>
              <a:rPr kumimoji="1" lang="ja-JP" altLang="en-US" dirty="0"/>
              <a:t>ステップがイメージしやすいかもしれません。</a:t>
            </a:r>
            <a:endParaRPr kumimoji="1" lang="en-US" altLang="ja-JP" dirty="0"/>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dirty="0"/>
              <a:t>今から時間を取るので、</a:t>
            </a:r>
            <a:r>
              <a:rPr kumimoji="1" lang="en-US" altLang="ja-JP" dirty="0"/>
              <a:t>STEP1</a:t>
            </a:r>
            <a:r>
              <a:rPr kumimoji="1" lang="ja-JP" altLang="en-US" dirty="0"/>
              <a:t>～</a:t>
            </a:r>
            <a:r>
              <a:rPr kumimoji="1" lang="en-US" altLang="ja-JP" dirty="0"/>
              <a:t>3</a:t>
            </a:r>
            <a:r>
              <a:rPr kumimoji="1" lang="ja-JP" altLang="en-US" dirty="0"/>
              <a:t>の内容をを読んでください。</a:t>
            </a:r>
            <a:endParaRPr kumimoji="1" lang="en-US" altLang="ja-JP" dirty="0"/>
          </a:p>
        </p:txBody>
      </p:sp>
      <p:sp>
        <p:nvSpPr>
          <p:cNvPr id="4" name="スライド番号プレースホルダー 3">
            <a:extLst>
              <a:ext uri="{FF2B5EF4-FFF2-40B4-BE49-F238E27FC236}">
                <a16:creationId xmlns:a16="http://schemas.microsoft.com/office/drawing/2014/main" id="{A0CFF395-A741-A979-96CA-25BB2131ECB0}"/>
              </a:ext>
            </a:extLst>
          </p:cNvPr>
          <p:cNvSpPr>
            <a:spLocks noGrp="1"/>
          </p:cNvSpPr>
          <p:nvPr>
            <p:ph type="sldNum" sz="quarter" idx="5"/>
          </p:nvPr>
        </p:nvSpPr>
        <p:spPr/>
        <p:txBody>
          <a:bodyPr/>
          <a:lstStyle/>
          <a:p>
            <a:fld id="{488FF8CD-D575-4AEA-95BD-82C44004628A}" type="slidenum">
              <a:rPr kumimoji="1" lang="ja-JP" altLang="en-US" smtClean="0"/>
              <a:t>5</a:t>
            </a:fld>
            <a:endParaRPr kumimoji="1" lang="ja-JP" altLang="en-US"/>
          </a:p>
        </p:txBody>
      </p:sp>
    </p:spTree>
    <p:extLst>
      <p:ext uri="{BB962C8B-B14F-4D97-AF65-F5344CB8AC3E}">
        <p14:creationId xmlns:p14="http://schemas.microsoft.com/office/powerpoint/2010/main" val="95508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5FB2-D83D-0F1B-B5AE-ABAA233471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C0210C-F86E-5B79-618A-01425FDCA0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2DECC6-40D4-33CF-C073-E83CE996A2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ここからはワークシートを使って、自分の中にある感情体験を見つけていきましょう。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dirty="0"/>
          </a:p>
          <a:p>
            <a:r>
              <a:rPr kumimoji="1" lang="ja-JP" altLang="en-US" sz="1200" dirty="0">
                <a:solidFill>
                  <a:schemeClr val="tx1"/>
                </a:solidFill>
                <a:latin typeface="メイリオ" panose="020B0604030504040204" pitchFamily="50" charset="-128"/>
                <a:ea typeface="メイリオ" panose="020B0604030504040204" pitchFamily="50" charset="-128"/>
              </a:rPr>
              <a:t>年表（上の部分）には生まれた時から今までどんなことがあったのかを書き出します。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自分の出来事だけでなく社会の出来事も書き出すことで、色々なことを思い出すのではないでしょうか。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ライフラインチャート（下の部分）には気持ちの変化（プラスやマイナス）を</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曲線で表現します。特に曲線の頂点では何があったのかを書いていくことで、より深い自分の想いに気づくことができます。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まずは、上の年表の部分を書いてみましょう。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自分の出来事が思い出せない場合は、ワークブックの右上のヒント「見る・話す・知る・感じる」を参考に、</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昔の写真を</a:t>
            </a:r>
            <a:r>
              <a:rPr kumimoji="1" lang="ja-JP" altLang="en-US" sz="1200">
                <a:solidFill>
                  <a:schemeClr val="tx1"/>
                </a:solidFill>
                <a:latin typeface="メイリオ" panose="020B0604030504040204" pitchFamily="50" charset="-128"/>
                <a:ea typeface="メイリオ" panose="020B0604030504040204" pitchFamily="50" charset="-128"/>
              </a:rPr>
              <a:t>見たり、家族に聞いて</a:t>
            </a:r>
            <a:r>
              <a:rPr kumimoji="1" lang="ja-JP" altLang="en-US" sz="1200" dirty="0">
                <a:solidFill>
                  <a:schemeClr val="tx1"/>
                </a:solidFill>
                <a:latin typeface="メイリオ" panose="020B0604030504040204" pitchFamily="50" charset="-128"/>
                <a:ea typeface="メイリオ" panose="020B0604030504040204" pitchFamily="50" charset="-128"/>
              </a:rPr>
              <a:t>みたりしてみましょう。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社会の出来事については特に小さい頃のことは覚えていないと思うので、インターネットなどを使って調べてみましょう。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沢山の出来事が起こっているので、どれを書いたら良いか迷うと思いますが、</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特に自分の気になった出来事や自分に影響があった出来事を書いておきましょう。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A18E4D80-8845-8B19-10AF-777D865F2882}"/>
              </a:ext>
            </a:extLst>
          </p:cNvPr>
          <p:cNvSpPr>
            <a:spLocks noGrp="1"/>
          </p:cNvSpPr>
          <p:nvPr>
            <p:ph type="sldNum" sz="quarter" idx="5"/>
          </p:nvPr>
        </p:nvSpPr>
        <p:spPr/>
        <p:txBody>
          <a:bodyPr/>
          <a:lstStyle/>
          <a:p>
            <a:fld id="{488FF8CD-D575-4AEA-95BD-82C44004628A}" type="slidenum">
              <a:rPr kumimoji="1" lang="ja-JP" altLang="en-US" smtClean="0"/>
              <a:t>6</a:t>
            </a:fld>
            <a:endParaRPr kumimoji="1" lang="ja-JP" altLang="en-US"/>
          </a:p>
        </p:txBody>
      </p:sp>
    </p:spTree>
    <p:extLst>
      <p:ext uri="{BB962C8B-B14F-4D97-AF65-F5344CB8AC3E}">
        <p14:creationId xmlns:p14="http://schemas.microsoft.com/office/powerpoint/2010/main" val="123314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CF213-6088-5DFB-9986-D33FACEBF6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FD2977-0C2A-CD3A-6AC7-F7A1229C65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80ABBA-D6E9-7AB0-1183-6EB77268F693}"/>
              </a:ext>
            </a:extLst>
          </p:cNvPr>
          <p:cNvSpPr>
            <a:spLocks noGrp="1"/>
          </p:cNvSpPr>
          <p:nvPr>
            <p:ph type="body" idx="1"/>
          </p:nvPr>
        </p:nvSpPr>
        <p:spPr/>
        <p: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次に、下の部分でライフラインチャートを作成しましょう。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年表に書いたことを参考にしながら、気持ちの変化（プラスやマイナス）を曲線で書き込んでいきましょう。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特に曲線の頂点では何があったのかを書いていくことで、より深い自分の想いに気づくことができます。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例のように、「楽しい、嬉しい、疎外感を感じる」など感情を表す言葉と一緒に書きましょう。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どんなことがプラス・マイナスと言える出来事なのかは、図の下にある例も参考にしてください。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dirty="0"/>
              <a:t>ただし、その出来事がプラスなのか、マイナスなのか、それがどの程度なのかは、人によって異なります。</a:t>
            </a:r>
            <a:endParaRPr kumimoji="1" lang="en-US" altLang="ja-JP" dirty="0"/>
          </a:p>
          <a:p>
            <a:r>
              <a:rPr kumimoji="1" lang="ja-JP" altLang="en-US" dirty="0"/>
              <a:t>自分の気持ちに正直に書いていくことが大切です。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A4981055-AE32-F08A-9C54-7BA72D44EB9D}"/>
              </a:ext>
            </a:extLst>
          </p:cNvPr>
          <p:cNvSpPr>
            <a:spLocks noGrp="1"/>
          </p:cNvSpPr>
          <p:nvPr>
            <p:ph type="sldNum" sz="quarter" idx="5"/>
          </p:nvPr>
        </p:nvSpPr>
        <p:spPr/>
        <p:txBody>
          <a:bodyPr/>
          <a:lstStyle/>
          <a:p>
            <a:fld id="{488FF8CD-D575-4AEA-95BD-82C44004628A}" type="slidenum">
              <a:rPr kumimoji="1" lang="ja-JP" altLang="en-US" smtClean="0"/>
              <a:t>7</a:t>
            </a:fld>
            <a:endParaRPr kumimoji="1" lang="ja-JP" altLang="en-US"/>
          </a:p>
        </p:txBody>
      </p:sp>
    </p:spTree>
    <p:extLst>
      <p:ext uri="{BB962C8B-B14F-4D97-AF65-F5344CB8AC3E}">
        <p14:creationId xmlns:p14="http://schemas.microsoft.com/office/powerpoint/2010/main" val="320981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3CE5-0C52-4B27-ED19-AD9DF23D4B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DB9964-EF57-1959-B0E1-796E2069A7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824E05-1D8E-6529-CE31-43A618AFA138}"/>
              </a:ext>
            </a:extLst>
          </p:cNvPr>
          <p:cNvSpPr>
            <a:spLocks noGrp="1"/>
          </p:cNvSpPr>
          <p:nvPr>
            <p:ph type="body" idx="1"/>
          </p:nvPr>
        </p:nvSpPr>
        <p:spPr/>
        <p:txBody>
          <a:bodyPr/>
          <a:lstStyle/>
          <a:p>
            <a:pPr marL="0" indent="0">
              <a:buNone/>
            </a:pPr>
            <a:r>
              <a:rPr lang="ja-JP" altLang="en-US" dirty="0"/>
              <a:t>年表とライフラインチャートを書き終えたら、「やってみよう」の視点で</a:t>
            </a:r>
            <a:endParaRPr lang="en-US" altLang="ja-JP" dirty="0"/>
          </a:p>
          <a:p>
            <a:pPr marL="0" indent="0">
              <a:buNone/>
            </a:pPr>
            <a:r>
              <a:rPr lang="ja-JP" altLang="en-US" dirty="0"/>
              <a:t>今の自分に大きな影響を及ぼした体験は何かを考えてみましょう。</a:t>
            </a:r>
            <a:endParaRPr lang="en-US" altLang="ja-JP" dirty="0"/>
          </a:p>
          <a:p>
            <a:pPr marL="0" indent="0">
              <a:buNone/>
            </a:pPr>
            <a:endParaRPr lang="en-US" altLang="ja-JP" dirty="0"/>
          </a:p>
          <a:p>
            <a:pPr marL="0" indent="0">
              <a:buNone/>
            </a:pPr>
            <a:r>
              <a:rPr lang="en-US" altLang="ja-JP" dirty="0"/>
              <a:t>【</a:t>
            </a:r>
            <a:r>
              <a:rPr lang="ja-JP" altLang="en-US" dirty="0"/>
              <a:t>アニメーション①</a:t>
            </a:r>
            <a:r>
              <a:rPr lang="en-US" altLang="ja-JP" dirty="0"/>
              <a:t>】</a:t>
            </a:r>
          </a:p>
          <a:p>
            <a:pPr marL="0" indent="0">
              <a:buNone/>
            </a:pPr>
            <a:r>
              <a:rPr lang="ja-JP" altLang="en-US" dirty="0"/>
              <a:t>例では、「</a:t>
            </a:r>
            <a:r>
              <a:rPr lang="en-US" altLang="ja-JP" dirty="0"/>
              <a:t>5</a:t>
            </a:r>
            <a:r>
              <a:rPr lang="ja-JP" altLang="en-US" dirty="0"/>
              <a:t>歳からピアノを習い始めた」「幼稚園の先生が優しくて、自分も幼稚園の先生になりたいと思った」という出来事が</a:t>
            </a:r>
            <a:endParaRPr lang="en-US" altLang="ja-JP" dirty="0"/>
          </a:p>
          <a:p>
            <a:pPr marL="0" indent="0">
              <a:buNone/>
            </a:pPr>
            <a:r>
              <a:rPr lang="ja-JP" altLang="en-US" dirty="0"/>
              <a:t>今の自分に大きな影響を及ぼしていると考えて、その出来事を深掘りしています。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この例のように考えたことは忘れないように、メモしておきましょう。</a:t>
            </a:r>
            <a:endParaRPr lang="en-US" altLang="ja-JP" dirty="0"/>
          </a:p>
          <a:p>
            <a:pPr marL="0" indent="0">
              <a:buNone/>
            </a:pPr>
            <a:endParaRPr lang="en-US" altLang="ja-JP" dirty="0"/>
          </a:p>
          <a:p>
            <a:pPr marL="0" indent="0">
              <a:buNone/>
            </a:pPr>
            <a:endParaRPr lang="en-US" altLang="ja-JP" dirty="0"/>
          </a:p>
          <a:p>
            <a:pPr marL="0" indent="0">
              <a:buFont typeface="Arial" panose="020B0604020202020204" pitchFamily="34" charset="0"/>
              <a:buNone/>
            </a:pPr>
            <a:endParaRPr kumimoji="1" lang="ja-JP" altLang="en-US" dirty="0"/>
          </a:p>
        </p:txBody>
      </p:sp>
      <p:sp>
        <p:nvSpPr>
          <p:cNvPr id="4" name="スライド番号プレースホルダー 3">
            <a:extLst>
              <a:ext uri="{FF2B5EF4-FFF2-40B4-BE49-F238E27FC236}">
                <a16:creationId xmlns:a16="http://schemas.microsoft.com/office/drawing/2014/main" id="{899EE2C0-1D1D-A575-11D5-C5CADD6E9429}"/>
              </a:ext>
            </a:extLst>
          </p:cNvPr>
          <p:cNvSpPr>
            <a:spLocks noGrp="1"/>
          </p:cNvSpPr>
          <p:nvPr>
            <p:ph type="sldNum" sz="quarter" idx="5"/>
          </p:nvPr>
        </p:nvSpPr>
        <p:spPr/>
        <p:txBody>
          <a:bodyPr/>
          <a:lstStyle/>
          <a:p>
            <a:fld id="{488FF8CD-D575-4AEA-95BD-82C44004628A}" type="slidenum">
              <a:rPr kumimoji="1" lang="ja-JP" altLang="en-US" smtClean="0"/>
              <a:t>8</a:t>
            </a:fld>
            <a:endParaRPr kumimoji="1" lang="ja-JP" altLang="en-US"/>
          </a:p>
        </p:txBody>
      </p:sp>
    </p:spTree>
    <p:extLst>
      <p:ext uri="{BB962C8B-B14F-4D97-AF65-F5344CB8AC3E}">
        <p14:creationId xmlns:p14="http://schemas.microsoft.com/office/powerpoint/2010/main" val="122972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633A9-6E78-5C30-B8A8-2EEB695A6D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526B0C-0245-D2DF-AFCF-4385189BCC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D81B78-F999-B69A-7358-E3B373DFD59E}"/>
              </a:ext>
            </a:extLst>
          </p:cNvPr>
          <p:cNvSpPr>
            <a:spLocks noGrp="1"/>
          </p:cNvSpPr>
          <p:nvPr>
            <p:ph type="body" idx="1"/>
          </p:nvPr>
        </p:nvSpPr>
        <p:spPr/>
        <p:txBody>
          <a:bodyPr/>
          <a:lstStyle/>
          <a:p>
            <a:pPr marL="0" indent="0">
              <a:buNone/>
            </a:pPr>
            <a:r>
              <a:rPr lang="ja-JP" altLang="en-US" dirty="0"/>
              <a:t>次の「やってみよう」の視点で</a:t>
            </a:r>
            <a:endParaRPr lang="en-US" altLang="ja-JP" dirty="0"/>
          </a:p>
          <a:p>
            <a:pPr marL="0" indent="0">
              <a:buNone/>
            </a:pPr>
            <a:r>
              <a:rPr lang="ja-JP" altLang="en-US" dirty="0"/>
              <a:t>自分の判断基準や大切にしていることが何かを考えてみましょう。</a:t>
            </a:r>
            <a:endParaRPr lang="en-US" altLang="ja-JP" dirty="0"/>
          </a:p>
          <a:p>
            <a:pPr marL="0" indent="0">
              <a:buNone/>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アニメーション①</a:t>
            </a:r>
            <a:r>
              <a:rPr lang="en-US" altLang="ja-JP" dirty="0"/>
              <a:t>】</a:t>
            </a:r>
          </a:p>
          <a:p>
            <a:pPr marL="0" indent="0">
              <a:buNone/>
            </a:pPr>
            <a:r>
              <a:rPr lang="ja-JP" altLang="en-US" dirty="0"/>
              <a:t>例では、「幼稚園の先生をお手本に、友達に優しくしたら、感謝されて嬉しかった」という出来事が</a:t>
            </a:r>
            <a:endParaRPr lang="en-US" altLang="ja-JP" dirty="0"/>
          </a:p>
          <a:p>
            <a:pPr marL="0" indent="0">
              <a:buNone/>
            </a:pPr>
            <a:r>
              <a:rPr lang="ja-JP" altLang="en-US" dirty="0"/>
              <a:t>自分が大切にしていることだと考えて、その気持ちを深掘りしています。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この例のように考えたことは忘れないように、メモしておきましょう。</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F0A1E44-D626-BDD6-4F7E-A84FF4AE2F8F}"/>
              </a:ext>
            </a:extLst>
          </p:cNvPr>
          <p:cNvSpPr>
            <a:spLocks noGrp="1"/>
          </p:cNvSpPr>
          <p:nvPr>
            <p:ph type="sldNum" sz="quarter" idx="5"/>
          </p:nvPr>
        </p:nvSpPr>
        <p:spPr/>
        <p:txBody>
          <a:bodyPr/>
          <a:lstStyle/>
          <a:p>
            <a:fld id="{488FF8CD-D575-4AEA-95BD-82C44004628A}" type="slidenum">
              <a:rPr kumimoji="1" lang="ja-JP" altLang="en-US" smtClean="0"/>
              <a:t>9</a:t>
            </a:fld>
            <a:endParaRPr kumimoji="1" lang="ja-JP" altLang="en-US"/>
          </a:p>
        </p:txBody>
      </p:sp>
    </p:spTree>
    <p:extLst>
      <p:ext uri="{BB962C8B-B14F-4D97-AF65-F5344CB8AC3E}">
        <p14:creationId xmlns:p14="http://schemas.microsoft.com/office/powerpoint/2010/main" val="7730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723A7-E7CB-252C-1252-1A58E9DCDD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690C669-7A5F-653C-45EE-45C25F907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E8249C-4E86-2D49-C17E-61753B50A972}"/>
              </a:ext>
            </a:extLst>
          </p:cNvPr>
          <p:cNvSpPr>
            <a:spLocks noGrp="1"/>
          </p:cNvSpPr>
          <p:nvPr>
            <p:ph type="dt" sz="half" idx="10"/>
          </p:nvPr>
        </p:nvSpPr>
        <p:spPr/>
        <p:txBody>
          <a:bodyPr/>
          <a:lstStyle/>
          <a:p>
            <a:fld id="{9436513A-EA71-4362-9910-B00C720A2232}"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6AE8DA20-CB9B-A0AB-D974-F9455F5E61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626AB7-FA60-C79A-1175-AE4941A6A1E5}"/>
              </a:ext>
            </a:extLst>
          </p:cNvPr>
          <p:cNvSpPr>
            <a:spLocks noGrp="1"/>
          </p:cNvSpPr>
          <p:nvPr>
            <p:ph type="sldNum" sz="quarter" idx="12"/>
          </p:nvPr>
        </p:nvSpPr>
        <p:spPr>
          <a:xfrm>
            <a:off x="9229162" y="6356350"/>
            <a:ext cx="2743200" cy="365125"/>
          </a:xfrm>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103922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B3666F-003C-2D00-9EBC-7629BB4D49B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B70DEA-8151-B6A9-E110-B0FF45765BF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9B08EA-241D-7F41-0ADA-3C8AFD78C9E8}"/>
              </a:ext>
            </a:extLst>
          </p:cNvPr>
          <p:cNvSpPr>
            <a:spLocks noGrp="1"/>
          </p:cNvSpPr>
          <p:nvPr>
            <p:ph type="dt" sz="half" idx="10"/>
          </p:nvPr>
        </p:nvSpPr>
        <p:spPr/>
        <p:txBody>
          <a:bodyPr/>
          <a:lstStyle/>
          <a:p>
            <a:fld id="{25E749D2-5B9D-4C3E-BB7D-56032454F1B8}"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0C37F5A0-795C-2517-309D-0010D1FF8F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968B9A-2C0D-DFB4-5A20-411A9001943E}"/>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257055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2CA4EA8-9C96-4339-73C2-C6750F41F92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7521B8-4D29-9F5E-3C4F-BB2B404DF9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2EAE75-E30A-093A-EEFC-3E7027821C37}"/>
              </a:ext>
            </a:extLst>
          </p:cNvPr>
          <p:cNvSpPr>
            <a:spLocks noGrp="1"/>
          </p:cNvSpPr>
          <p:nvPr>
            <p:ph type="dt" sz="half" idx="10"/>
          </p:nvPr>
        </p:nvSpPr>
        <p:spPr/>
        <p:txBody>
          <a:bodyPr/>
          <a:lstStyle/>
          <a:p>
            <a:fld id="{60C96F9F-42A8-4F4C-BDAD-6DBCBE873F8B}"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991870A0-08ED-7289-31D7-89AB9359C7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9441DB-FE11-DB1D-6D54-BC415C616920}"/>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406167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06D5D-8D3F-A587-9405-EE065FC950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294F19-20D9-5E5D-4528-CD68201DF6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DF87E2-246B-FE65-AE42-A3404FF515EA}"/>
              </a:ext>
            </a:extLst>
          </p:cNvPr>
          <p:cNvSpPr>
            <a:spLocks noGrp="1"/>
          </p:cNvSpPr>
          <p:nvPr>
            <p:ph type="dt" sz="half" idx="10"/>
          </p:nvPr>
        </p:nvSpPr>
        <p:spPr/>
        <p:txBody>
          <a:bodyPr/>
          <a:lstStyle/>
          <a:p>
            <a:fld id="{CCF95BD6-B668-48E9-B38E-7781EF40567D}"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5584A936-94B6-7DCF-2387-1CD51729FA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301CA3-F075-598B-87F9-2A1FB5C30B3D}"/>
              </a:ext>
            </a:extLst>
          </p:cNvPr>
          <p:cNvSpPr>
            <a:spLocks noGrp="1"/>
          </p:cNvSpPr>
          <p:nvPr>
            <p:ph type="sldNum" sz="quarter" idx="12"/>
          </p:nvPr>
        </p:nvSpPr>
        <p:spPr>
          <a:xfrm>
            <a:off x="9269503" y="6356350"/>
            <a:ext cx="2743200" cy="365125"/>
          </a:xfrm>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69267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8C074-B489-874C-2740-41FA6A51316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735590-9C80-6DFF-4C72-D895ECB78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1D237E-E6DA-2216-FECE-F76580F731B2}"/>
              </a:ext>
            </a:extLst>
          </p:cNvPr>
          <p:cNvSpPr>
            <a:spLocks noGrp="1"/>
          </p:cNvSpPr>
          <p:nvPr>
            <p:ph type="dt" sz="half" idx="10"/>
          </p:nvPr>
        </p:nvSpPr>
        <p:spPr/>
        <p:txBody>
          <a:bodyPr/>
          <a:lstStyle/>
          <a:p>
            <a:fld id="{05FE6ED8-8AB3-4BDF-AF4B-558F66B63F10}"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050ECC85-B3DE-F51B-35A5-6E226B6856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DD085A-273A-35DC-256C-92E2D7B632FA}"/>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291115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3BEA05-2DA8-7A92-B6E8-82026C4B8E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DA1219-8585-06AB-3D1B-2CAFF244DF8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5D6809E-1D3D-F25F-45E5-3EA44D280C8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5A7644B-4553-B5E6-C8AE-E7438051B1FB}"/>
              </a:ext>
            </a:extLst>
          </p:cNvPr>
          <p:cNvSpPr>
            <a:spLocks noGrp="1"/>
          </p:cNvSpPr>
          <p:nvPr>
            <p:ph type="dt" sz="half" idx="10"/>
          </p:nvPr>
        </p:nvSpPr>
        <p:spPr/>
        <p:txBody>
          <a:bodyPr/>
          <a:lstStyle/>
          <a:p>
            <a:fld id="{16267B61-4731-4DB1-809B-CF2C2B7229E1}" type="datetime1">
              <a:rPr kumimoji="1" lang="ja-JP" altLang="en-US" smtClean="0"/>
              <a:t>2024/5/20</a:t>
            </a:fld>
            <a:endParaRPr kumimoji="1" lang="ja-JP" altLang="en-US"/>
          </a:p>
        </p:txBody>
      </p:sp>
      <p:sp>
        <p:nvSpPr>
          <p:cNvPr id="6" name="フッター プレースホルダー 5">
            <a:extLst>
              <a:ext uri="{FF2B5EF4-FFF2-40B4-BE49-F238E27FC236}">
                <a16:creationId xmlns:a16="http://schemas.microsoft.com/office/drawing/2014/main" id="{8E1C7807-0EB1-1A74-87E5-8600A24683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F0A01C-6EAB-CC30-1B73-BF0929E2EE8C}"/>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125059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76A66A-3936-5D26-EC92-D9B99293049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8E2D00-8400-18C1-EF55-406FECA86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DE9EA7-8DF7-8A4B-4EE0-6BA1561ED5E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93D534-DF4D-ACD0-36FA-B3939836B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6CB37D8-CA75-FC39-7449-C819D28712C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D7B7687-CE30-4ECB-AC32-F57F863F38ED}"/>
              </a:ext>
            </a:extLst>
          </p:cNvPr>
          <p:cNvSpPr>
            <a:spLocks noGrp="1"/>
          </p:cNvSpPr>
          <p:nvPr>
            <p:ph type="dt" sz="half" idx="10"/>
          </p:nvPr>
        </p:nvSpPr>
        <p:spPr/>
        <p:txBody>
          <a:bodyPr/>
          <a:lstStyle/>
          <a:p>
            <a:fld id="{E4A040E4-B73A-4B21-9175-87C3B21EB030}" type="datetime1">
              <a:rPr kumimoji="1" lang="ja-JP" altLang="en-US" smtClean="0"/>
              <a:t>2024/5/20</a:t>
            </a:fld>
            <a:endParaRPr kumimoji="1" lang="ja-JP" altLang="en-US"/>
          </a:p>
        </p:txBody>
      </p:sp>
      <p:sp>
        <p:nvSpPr>
          <p:cNvPr id="8" name="フッター プレースホルダー 7">
            <a:extLst>
              <a:ext uri="{FF2B5EF4-FFF2-40B4-BE49-F238E27FC236}">
                <a16:creationId xmlns:a16="http://schemas.microsoft.com/office/drawing/2014/main" id="{91160078-CD9C-2B14-262C-DA8FC9F0D4B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C9FBF1-D049-9167-5DE1-D324F5764826}"/>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16886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3EB79-BC1A-46AD-C61D-66C64504B6C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F928EC-8414-A4FE-A4DD-9BF2F2F71815}"/>
              </a:ext>
            </a:extLst>
          </p:cNvPr>
          <p:cNvSpPr>
            <a:spLocks noGrp="1"/>
          </p:cNvSpPr>
          <p:nvPr>
            <p:ph type="dt" sz="half" idx="10"/>
          </p:nvPr>
        </p:nvSpPr>
        <p:spPr/>
        <p:txBody>
          <a:bodyPr/>
          <a:lstStyle/>
          <a:p>
            <a:fld id="{3946B95C-8B36-48ED-AD1B-94A24DDF0603}" type="datetime1">
              <a:rPr kumimoji="1" lang="ja-JP" altLang="en-US" smtClean="0"/>
              <a:t>2024/5/20</a:t>
            </a:fld>
            <a:endParaRPr kumimoji="1" lang="ja-JP" altLang="en-US"/>
          </a:p>
        </p:txBody>
      </p:sp>
      <p:sp>
        <p:nvSpPr>
          <p:cNvPr id="4" name="フッター プレースホルダー 3">
            <a:extLst>
              <a:ext uri="{FF2B5EF4-FFF2-40B4-BE49-F238E27FC236}">
                <a16:creationId xmlns:a16="http://schemas.microsoft.com/office/drawing/2014/main" id="{28F7FAB6-0835-091B-0393-E75BBD4D2C3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5B5464-CC32-E67F-E766-051120C5CFFA}"/>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185625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1044FE-C412-3A37-A28B-7EE45BD67E7F}"/>
              </a:ext>
            </a:extLst>
          </p:cNvPr>
          <p:cNvSpPr>
            <a:spLocks noGrp="1"/>
          </p:cNvSpPr>
          <p:nvPr>
            <p:ph type="dt" sz="half" idx="10"/>
          </p:nvPr>
        </p:nvSpPr>
        <p:spPr/>
        <p:txBody>
          <a:bodyPr/>
          <a:lstStyle/>
          <a:p>
            <a:fld id="{9DE2704C-B25A-4948-B118-3367A569FA2D}" type="datetime1">
              <a:rPr kumimoji="1" lang="ja-JP" altLang="en-US" smtClean="0"/>
              <a:t>2024/5/20</a:t>
            </a:fld>
            <a:endParaRPr kumimoji="1" lang="ja-JP" altLang="en-US"/>
          </a:p>
        </p:txBody>
      </p:sp>
      <p:sp>
        <p:nvSpPr>
          <p:cNvPr id="3" name="フッター プレースホルダー 2">
            <a:extLst>
              <a:ext uri="{FF2B5EF4-FFF2-40B4-BE49-F238E27FC236}">
                <a16:creationId xmlns:a16="http://schemas.microsoft.com/office/drawing/2014/main" id="{04734534-F12B-21B9-C97B-2BE280DAEA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84759D-8AF8-E85E-21E2-E10DABB21775}"/>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24316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64A3C-BD22-A749-5853-728A4BF4B6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1727DC-4896-6FB4-B859-A1F124074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C6B27C9-1D56-B3C5-849A-743762D5F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2BE71B-0F21-DDD1-9430-BE025A7C2373}"/>
              </a:ext>
            </a:extLst>
          </p:cNvPr>
          <p:cNvSpPr>
            <a:spLocks noGrp="1"/>
          </p:cNvSpPr>
          <p:nvPr>
            <p:ph type="dt" sz="half" idx="10"/>
          </p:nvPr>
        </p:nvSpPr>
        <p:spPr/>
        <p:txBody>
          <a:bodyPr/>
          <a:lstStyle/>
          <a:p>
            <a:fld id="{363CFF46-3809-4C97-B941-1EA768C3F369}" type="datetime1">
              <a:rPr kumimoji="1" lang="ja-JP" altLang="en-US" smtClean="0"/>
              <a:t>2024/5/20</a:t>
            </a:fld>
            <a:endParaRPr kumimoji="1" lang="ja-JP" altLang="en-US"/>
          </a:p>
        </p:txBody>
      </p:sp>
      <p:sp>
        <p:nvSpPr>
          <p:cNvPr id="6" name="フッター プレースホルダー 5">
            <a:extLst>
              <a:ext uri="{FF2B5EF4-FFF2-40B4-BE49-F238E27FC236}">
                <a16:creationId xmlns:a16="http://schemas.microsoft.com/office/drawing/2014/main" id="{233E6F5C-8C2A-DAB8-1925-D1B6BAE396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CCEACF-FA91-79B3-8D26-0B4970AA0784}"/>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278860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3BEA91-B547-EFD2-6C22-5F7E6CDA516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B360748-C2C9-D29B-21BC-A924BFFE9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5A50BD-2F25-846D-5A4C-64CEC6EE8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FF53F7-3AAD-883B-6ADF-687A799FBA28}"/>
              </a:ext>
            </a:extLst>
          </p:cNvPr>
          <p:cNvSpPr>
            <a:spLocks noGrp="1"/>
          </p:cNvSpPr>
          <p:nvPr>
            <p:ph type="dt" sz="half" idx="10"/>
          </p:nvPr>
        </p:nvSpPr>
        <p:spPr/>
        <p:txBody>
          <a:bodyPr/>
          <a:lstStyle/>
          <a:p>
            <a:fld id="{DE39FCEB-2403-446C-BC92-F8D1724C384A}" type="datetime1">
              <a:rPr kumimoji="1" lang="ja-JP" altLang="en-US" smtClean="0"/>
              <a:t>2024/5/20</a:t>
            </a:fld>
            <a:endParaRPr kumimoji="1" lang="ja-JP" altLang="en-US"/>
          </a:p>
        </p:txBody>
      </p:sp>
      <p:sp>
        <p:nvSpPr>
          <p:cNvPr id="6" name="フッター プレースホルダー 5">
            <a:extLst>
              <a:ext uri="{FF2B5EF4-FFF2-40B4-BE49-F238E27FC236}">
                <a16:creationId xmlns:a16="http://schemas.microsoft.com/office/drawing/2014/main" id="{6789D846-02F7-9219-CAF4-D1ED39488E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112B1C-1D0F-7CED-41BF-B8B6DCB81BB8}"/>
              </a:ext>
            </a:extLst>
          </p:cNvPr>
          <p:cNvSpPr>
            <a:spLocks noGrp="1"/>
          </p:cNvSpPr>
          <p:nvPr>
            <p:ph type="sldNum" sz="quarter" idx="12"/>
          </p:nvPr>
        </p:nvSpPr>
        <p:spPr/>
        <p:txBody>
          <a:body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56382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60476B-D980-2908-C9EF-FF1115E3D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481727-1E82-3823-173A-9A427444C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A1AD47-C8EA-055D-F58E-E91669E52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5D7AF-765A-4443-B3CD-26CAC305F29C}" type="datetime1">
              <a:rPr kumimoji="1" lang="ja-JP" altLang="en-US" smtClean="0"/>
              <a:t>2024/5/20</a:t>
            </a:fld>
            <a:endParaRPr kumimoji="1" lang="ja-JP" altLang="en-US"/>
          </a:p>
        </p:txBody>
      </p:sp>
      <p:sp>
        <p:nvSpPr>
          <p:cNvPr id="5" name="フッター プレースホルダー 4">
            <a:extLst>
              <a:ext uri="{FF2B5EF4-FFF2-40B4-BE49-F238E27FC236}">
                <a16:creationId xmlns:a16="http://schemas.microsoft.com/office/drawing/2014/main" id="{EE99170B-1E90-C834-52CD-7546E7A08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6CF05F4-C590-762B-428D-2B51F4F2A6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7F3C1-27F6-4660-9836-343ED439E7C1}" type="slidenum">
              <a:rPr kumimoji="1" lang="ja-JP" altLang="en-US" smtClean="0"/>
              <a:t>‹#›</a:t>
            </a:fld>
            <a:endParaRPr kumimoji="1" lang="ja-JP" altLang="en-US"/>
          </a:p>
        </p:txBody>
      </p:sp>
    </p:spTree>
    <p:extLst>
      <p:ext uri="{BB962C8B-B14F-4D97-AF65-F5344CB8AC3E}">
        <p14:creationId xmlns:p14="http://schemas.microsoft.com/office/powerpoint/2010/main" val="129689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49103-198C-CB99-132C-BD2352F881DC}"/>
              </a:ext>
            </a:extLst>
          </p:cNvPr>
          <p:cNvSpPr>
            <a:spLocks noGrp="1"/>
          </p:cNvSpPr>
          <p:nvPr>
            <p:ph type="ctrTitle"/>
          </p:nvPr>
        </p:nvSpPr>
        <p:spPr>
          <a:xfrm>
            <a:off x="1524000" y="1544393"/>
            <a:ext cx="9144000" cy="2387600"/>
          </a:xfrm>
        </p:spPr>
        <p:txBody>
          <a:bodyPr/>
          <a:lstStyle/>
          <a:p>
            <a:r>
              <a:rPr kumimoji="1" lang="ja-JP" altLang="en-US" dirty="0">
                <a:latin typeface="+mn-ea"/>
                <a:ea typeface="+mn-ea"/>
              </a:rPr>
              <a:t>想いをカタチにする</a:t>
            </a:r>
            <a:br>
              <a:rPr kumimoji="1" lang="en-US" altLang="ja-JP" dirty="0">
                <a:latin typeface="+mn-ea"/>
                <a:ea typeface="+mn-ea"/>
              </a:rPr>
            </a:br>
            <a:r>
              <a:rPr kumimoji="1" lang="en-US" altLang="ja-JP" dirty="0">
                <a:latin typeface="+mn-ea"/>
                <a:ea typeface="+mn-ea"/>
              </a:rPr>
              <a:t>WORKBOOK</a:t>
            </a:r>
            <a:endParaRPr kumimoji="1" lang="ja-JP" altLang="en-US" dirty="0">
              <a:latin typeface="+mn-ea"/>
              <a:ea typeface="+mn-ea"/>
            </a:endParaRPr>
          </a:p>
        </p:txBody>
      </p:sp>
      <p:sp>
        <p:nvSpPr>
          <p:cNvPr id="3" name="字幕 2">
            <a:extLst>
              <a:ext uri="{FF2B5EF4-FFF2-40B4-BE49-F238E27FC236}">
                <a16:creationId xmlns:a16="http://schemas.microsoft.com/office/drawing/2014/main" id="{EA17EBA0-C90C-02D8-E3D1-5031CAAE6D45}"/>
              </a:ext>
            </a:extLst>
          </p:cNvPr>
          <p:cNvSpPr>
            <a:spLocks noGrp="1"/>
          </p:cNvSpPr>
          <p:nvPr>
            <p:ph type="subTitle" idx="1"/>
          </p:nvPr>
        </p:nvSpPr>
        <p:spPr>
          <a:xfrm>
            <a:off x="1524000" y="4024068"/>
            <a:ext cx="9144000" cy="1655762"/>
          </a:xfrm>
        </p:spPr>
        <p:txBody>
          <a:bodyPr/>
          <a:lstStyle/>
          <a:p>
            <a:r>
              <a:rPr kumimoji="1" lang="ja-JP" altLang="en-US" dirty="0"/>
              <a:t>～「共感」からはじめる社会への一歩～</a:t>
            </a:r>
          </a:p>
          <a:p>
            <a:endParaRPr kumimoji="1" lang="ja-JP" altLang="en-US" dirty="0"/>
          </a:p>
        </p:txBody>
      </p:sp>
      <p:pic>
        <p:nvPicPr>
          <p:cNvPr id="5" name="図 4">
            <a:extLst>
              <a:ext uri="{FF2B5EF4-FFF2-40B4-BE49-F238E27FC236}">
                <a16:creationId xmlns:a16="http://schemas.microsoft.com/office/drawing/2014/main" id="{1879679C-9F18-0959-5773-036E687446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3" b="93502" l="5357" r="96173">
                        <a14:foregroundMark x1="15051" y1="33935" x2="17857" y2="14440"/>
                        <a14:foregroundMark x1="20119" y1="12602" x2="31633" y2="3249"/>
                        <a14:foregroundMark x1="19549" y1="13066" x2="19791" y2="12869"/>
                        <a14:foregroundMark x1="17857" y1="14440" x2="19407" y2="13181"/>
                        <a14:foregroundMark x1="31633" y1="3249" x2="45408" y2="9386"/>
                        <a14:foregroundMark x1="45408" y1="9386" x2="50765" y2="30686"/>
                        <a14:foregroundMark x1="50765" y1="30686" x2="41837" y2="46209"/>
                        <a14:foregroundMark x1="41837" y1="46209" x2="37245" y2="45487"/>
                        <a14:foregroundMark x1="60969" y1="38628" x2="56122" y2="18773"/>
                        <a14:foregroundMark x1="56122" y1="18773" x2="66361" y2="4974"/>
                        <a14:foregroundMark x1="67087" y1="4320" x2="82398" y2="3610"/>
                        <a14:foregroundMark x1="82398" y1="3610" x2="90051" y2="23466"/>
                        <a14:foregroundMark x1="90051" y1="23466" x2="85969" y2="44765"/>
                        <a14:foregroundMark x1="85969" y1="44765" x2="98214" y2="38267"/>
                        <a14:foregroundMark x1="98214" y1="38267" x2="98214" y2="58484"/>
                        <a14:foregroundMark x1="98214" y1="58484" x2="87528" y2="81168"/>
                        <a14:foregroundMark x1="80976" y1="90532" x2="69643" y2="93502"/>
                        <a14:foregroundMark x1="69643" y1="93502" x2="58279" y2="82445"/>
                        <a14:foregroundMark x1="57827" y1="73535" x2="58418" y2="62455"/>
                        <a14:foregroundMark x1="58418" y1="62455" x2="66327" y2="48375"/>
                        <a14:foregroundMark x1="66327" y1="48375" x2="60714" y2="38628"/>
                        <a14:foregroundMark x1="45284" y1="78049" x2="50255" y2="88809"/>
                        <a14:foregroundMark x1="50255" y1="88809" x2="32908" y2="89170"/>
                        <a14:foregroundMark x1="32908" y1="89170" x2="10459" y2="62455"/>
                        <a14:foregroundMark x1="10459" y1="62455" x2="5867" y2="43682"/>
                        <a14:foregroundMark x1="5867" y1="43682" x2="11990" y2="27798"/>
                        <a14:foregroundMark x1="11990" y1="27798" x2="15051" y2="46931"/>
                        <a14:foregroundMark x1="15051" y1="46931" x2="14796" y2="39711"/>
                        <a14:foregroundMark x1="20484" y1="11348" x2="29592" y2="5054"/>
                        <a14:foregroundMark x1="19867" y1="11775" x2="20117" y2="11602"/>
                        <a14:foregroundMark x1="18622" y1="12635" x2="19731" y2="11869"/>
                        <a14:foregroundMark x1="92347" y1="38989" x2="96173" y2="58484"/>
                        <a14:foregroundMark x1="96173" y1="58484" x2="93622" y2="68953"/>
                        <a14:foregroundMark x1="66582" y1="81588" x2="66582" y2="81588"/>
                        <a14:foregroundMark x1="77806" y1="27798" x2="77806" y2="27798"/>
                        <a14:foregroundMark x1="70408" y1="15884" x2="70408" y2="15884"/>
                        <a14:foregroundMark x1="77806" y1="15162" x2="77806" y2="15162"/>
                        <a14:foregroundMark x1="81122" y1="14801" x2="81122" y2="14801"/>
                        <a14:foregroundMark x1="83418" y1="20217" x2="83418" y2="19134"/>
                        <a14:foregroundMark x1="84184" y1="20217" x2="66582" y2="18051"/>
                        <a14:foregroundMark x1="66582" y1="18051" x2="62755" y2="21661"/>
                        <a14:foregroundMark x1="30102" y1="16968" x2="26276" y2="31769"/>
                        <a14:foregroundMark x1="72194" y1="52708" x2="74490" y2="61733"/>
                        <a14:backgroundMark x1="41071" y1="68592" x2="58418" y2="80505"/>
                        <a14:backgroundMark x1="82908" y1="86282" x2="98980" y2="86643"/>
                        <a14:backgroundMark x1="22704" y1="43682" x2="26020" y2="49458"/>
                        <a14:backgroundMark x1="19388" y1="14440" x2="22959" y2="2166"/>
                        <a14:backgroundMark x1="57908" y1="80866" x2="58929" y2="81227"/>
                        <a14:backgroundMark x1="19388" y1="13718" x2="19898" y2="11191"/>
                        <a14:backgroundMark x1="65306" y1="361" x2="64286" y2="361"/>
                        <a14:backgroundMark x1="82143" y1="85199" x2="83163" y2="85199"/>
                      </a14:backgroundRemoval>
                    </a14:imgEffect>
                  </a14:imgLayer>
                </a14:imgProps>
              </a:ext>
            </a:extLst>
          </a:blip>
          <a:stretch>
            <a:fillRect/>
          </a:stretch>
        </p:blipFill>
        <p:spPr>
          <a:xfrm>
            <a:off x="343845" y="3931994"/>
            <a:ext cx="3046632" cy="2152848"/>
          </a:xfrm>
          <a:prstGeom prst="rect">
            <a:avLst/>
          </a:prstGeom>
        </p:spPr>
      </p:pic>
      <p:pic>
        <p:nvPicPr>
          <p:cNvPr id="7" name="図 6">
            <a:extLst>
              <a:ext uri="{FF2B5EF4-FFF2-40B4-BE49-F238E27FC236}">
                <a16:creationId xmlns:a16="http://schemas.microsoft.com/office/drawing/2014/main" id="{DF023970-0C95-724A-ECE7-845AA1E4A1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897" b="93448" l="4401" r="89976">
                        <a14:foregroundMark x1="25672" y1="13793" x2="25672" y2="13793"/>
                        <a14:foregroundMark x1="13692" y1="60000" x2="13692" y2="60000"/>
                        <a14:foregroundMark x1="4645" y1="48621" x2="4645" y2="48621"/>
                        <a14:foregroundMark x1="5623" y1="38966" x2="5623" y2="38966"/>
                        <a14:foregroundMark x1="4645" y1="35517" x2="4645" y2="35517"/>
                        <a14:foregroundMark x1="23716" y1="12759" x2="23716" y2="12759"/>
                        <a14:foregroundMark x1="22983" y1="9655" x2="22983" y2="9655"/>
                        <a14:foregroundMark x1="26650" y1="14138" x2="26650" y2="14138"/>
                        <a14:foregroundMark x1="35452" y1="13448" x2="35452" y2="13448"/>
                        <a14:foregroundMark x1="29584" y1="24828" x2="29584" y2="24828"/>
                        <a14:foregroundMark x1="22983" y1="31034" x2="22983" y2="31034"/>
                        <a14:foregroundMark x1="19560" y1="25517" x2="19560" y2="25517"/>
                        <a14:foregroundMark x1="16870" y1="22414" x2="32518" y2="24828"/>
                        <a14:foregroundMark x1="32518" y1="24828" x2="31051" y2="30690"/>
                        <a14:foregroundMark x1="20538" y1="6897" x2="14425" y2="23793"/>
                        <a14:foregroundMark x1="49878" y1="45172" x2="49633" y2="48621"/>
                        <a14:foregroundMark x1="62592" y1="19310" x2="77751" y2="34138"/>
                        <a14:foregroundMark x1="77751" y1="34138" x2="69193" y2="37931"/>
                        <a14:foregroundMark x1="70171" y1="55172" x2="67971" y2="69310"/>
                        <a14:foregroundMark x1="68215" y1="53448" x2="68704" y2="64483"/>
                        <a14:foregroundMark x1="82396" y1="89310" x2="89242" y2="93448"/>
                        <a14:backgroundMark x1="38875" y1="74138" x2="52812" y2="65862"/>
                        <a14:backgroundMark x1="72861" y1="7586" x2="73105" y2="6897"/>
                        <a14:backgroundMark x1="15648" y1="80000" x2="0" y2="81034"/>
                        <a14:backgroundMark x1="244" y1="81034" x2="14181" y2="80345"/>
                        <a14:backgroundMark x1="14181" y1="80345" x2="15403" y2="80345"/>
                        <a14:backgroundMark x1="38631" y1="74483" x2="51100" y2="67241"/>
                        <a14:backgroundMark x1="51100" y1="67241" x2="39609" y2="73103"/>
                        <a14:backgroundMark x1="70905" y1="1724" x2="73105" y2="7241"/>
                      </a14:backgroundRemoval>
                    </a14:imgEffect>
                  </a14:imgLayer>
                </a14:imgProps>
              </a:ext>
            </a:extLst>
          </a:blip>
          <a:stretch>
            <a:fillRect/>
          </a:stretch>
        </p:blipFill>
        <p:spPr>
          <a:xfrm>
            <a:off x="9026046" y="3931993"/>
            <a:ext cx="3036258" cy="2152848"/>
          </a:xfrm>
          <a:prstGeom prst="rect">
            <a:avLst/>
          </a:prstGeom>
        </p:spPr>
      </p:pic>
      <p:sp>
        <p:nvSpPr>
          <p:cNvPr id="8" name="字幕 2">
            <a:extLst>
              <a:ext uri="{FF2B5EF4-FFF2-40B4-BE49-F238E27FC236}">
                <a16:creationId xmlns:a16="http://schemas.microsoft.com/office/drawing/2014/main" id="{46FAD045-EFC7-D222-6FF0-32E3DBC2E787}"/>
              </a:ext>
            </a:extLst>
          </p:cNvPr>
          <p:cNvSpPr txBox="1">
            <a:spLocks/>
          </p:cNvSpPr>
          <p:nvPr/>
        </p:nvSpPr>
        <p:spPr>
          <a:xfrm>
            <a:off x="9267825" y="6623248"/>
            <a:ext cx="2924175" cy="23475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a:t>制作：</a:t>
            </a:r>
            <a:r>
              <a:rPr lang="en-US" altLang="ja-JP" sz="1400" dirty="0"/>
              <a:t>NPO</a:t>
            </a:r>
            <a:r>
              <a:rPr lang="ja-JP" altLang="en-US" sz="1400" dirty="0"/>
              <a:t>法人アスクネット</a:t>
            </a:r>
          </a:p>
        </p:txBody>
      </p:sp>
    </p:spTree>
    <p:extLst>
      <p:ext uri="{BB962C8B-B14F-4D97-AF65-F5344CB8AC3E}">
        <p14:creationId xmlns:p14="http://schemas.microsoft.com/office/powerpoint/2010/main" val="53196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51C0-259F-DB12-5594-87527365BAB2}"/>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67E18581-5C11-0771-A3A4-9D813F4AEAEF}"/>
              </a:ext>
            </a:extLst>
          </p:cNvPr>
          <p:cNvSpPr/>
          <p:nvPr/>
        </p:nvSpPr>
        <p:spPr>
          <a:xfrm>
            <a:off x="355879" y="2255890"/>
            <a:ext cx="11537392" cy="804163"/>
          </a:xfrm>
          <a:prstGeom prst="roundRect">
            <a:avLst/>
          </a:prstGeom>
          <a:solidFill>
            <a:srgbClr val="ABDBFF">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0C9D5C68-E94E-2B18-997A-935251B1B2A4}"/>
              </a:ext>
            </a:extLst>
          </p:cNvPr>
          <p:cNvSpPr>
            <a:spLocks noGrp="1"/>
          </p:cNvSpPr>
          <p:nvPr>
            <p:ph type="title"/>
          </p:nvPr>
        </p:nvSpPr>
        <p:spPr>
          <a:xfrm>
            <a:off x="0" y="0"/>
            <a:ext cx="10515600" cy="1325563"/>
          </a:xfrm>
        </p:spPr>
        <p:txBody>
          <a:bodyPr>
            <a:normAutofit/>
          </a:bodyPr>
          <a:lstStyle/>
          <a:p>
            <a:r>
              <a:rPr kumimoji="1" lang="ja-JP" altLang="en-US" sz="4000" b="1" dirty="0"/>
              <a:t>「自分の想い」に向き合おう</a:t>
            </a:r>
          </a:p>
        </p:txBody>
      </p:sp>
      <p:sp>
        <p:nvSpPr>
          <p:cNvPr id="5" name="コンテンツ プレースホルダー 4">
            <a:extLst>
              <a:ext uri="{FF2B5EF4-FFF2-40B4-BE49-F238E27FC236}">
                <a16:creationId xmlns:a16="http://schemas.microsoft.com/office/drawing/2014/main" id="{D54D0E90-82A0-A2DD-0A1A-6DCD99371A33}"/>
              </a:ext>
            </a:extLst>
          </p:cNvPr>
          <p:cNvSpPr>
            <a:spLocks noGrp="1"/>
          </p:cNvSpPr>
          <p:nvPr>
            <p:ph idx="1"/>
          </p:nvPr>
        </p:nvSpPr>
        <p:spPr>
          <a:xfrm>
            <a:off x="724232" y="2435839"/>
            <a:ext cx="11292114" cy="1979915"/>
          </a:xfrm>
        </p:spPr>
        <p:txBody>
          <a:bodyPr/>
          <a:lstStyle/>
          <a:p>
            <a:pPr marL="0" indent="0">
              <a:buNone/>
            </a:pPr>
            <a:r>
              <a:rPr lang="ja-JP" altLang="en-US" dirty="0"/>
              <a:t>書いたこと・考えたことを周りの</a:t>
            </a:r>
            <a:r>
              <a:rPr lang="ja-JP" altLang="en-US" i="1" dirty="0"/>
              <a:t>人に共有してみよう。</a:t>
            </a:r>
            <a:endParaRPr lang="en-US" altLang="ja-JP" dirty="0"/>
          </a:p>
          <a:p>
            <a:pPr marL="0" indent="0">
              <a:buNone/>
            </a:pPr>
            <a:r>
              <a:rPr lang="ja-JP" altLang="en-US" dirty="0"/>
              <a:t>　</a:t>
            </a:r>
          </a:p>
        </p:txBody>
      </p:sp>
      <p:sp>
        <p:nvSpPr>
          <p:cNvPr id="7" name="コンテンツ プレースホルダー 4">
            <a:extLst>
              <a:ext uri="{FF2B5EF4-FFF2-40B4-BE49-F238E27FC236}">
                <a16:creationId xmlns:a16="http://schemas.microsoft.com/office/drawing/2014/main" id="{1350F011-2F7B-AC30-EAA2-933BECB4C9A0}"/>
              </a:ext>
            </a:extLst>
          </p:cNvPr>
          <p:cNvSpPr txBox="1">
            <a:spLocks/>
          </p:cNvSpPr>
          <p:nvPr/>
        </p:nvSpPr>
        <p:spPr>
          <a:xfrm>
            <a:off x="204229" y="885868"/>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3200" dirty="0"/>
              <a:t>＼やってみよう／</a:t>
            </a:r>
            <a:endParaRPr lang="en-US" altLang="ja-JP" sz="3200" dirty="0"/>
          </a:p>
        </p:txBody>
      </p:sp>
      <p:sp>
        <p:nvSpPr>
          <p:cNvPr id="4" name="コンテンツ プレースホルダー 4">
            <a:extLst>
              <a:ext uri="{FF2B5EF4-FFF2-40B4-BE49-F238E27FC236}">
                <a16:creationId xmlns:a16="http://schemas.microsoft.com/office/drawing/2014/main" id="{7521C1B2-5088-A309-80DD-EA1E12660DF8}"/>
              </a:ext>
            </a:extLst>
          </p:cNvPr>
          <p:cNvSpPr txBox="1">
            <a:spLocks/>
          </p:cNvSpPr>
          <p:nvPr/>
        </p:nvSpPr>
        <p:spPr>
          <a:xfrm>
            <a:off x="899886" y="4179740"/>
            <a:ext cx="11292114" cy="1575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400" dirty="0"/>
              <a:t>相手の話を聴くときは、「なるほど」「そうだったんだね」という言葉や、</a:t>
            </a:r>
            <a:endParaRPr lang="en-US" altLang="ja-JP" sz="2400" dirty="0"/>
          </a:p>
          <a:p>
            <a:pPr marL="0" indent="0">
              <a:buFont typeface="Arial" panose="020B0604020202020204" pitchFamily="34" charset="0"/>
              <a:buNone/>
            </a:pPr>
            <a:r>
              <a:rPr lang="ja-JP" altLang="en-US" sz="2400" dirty="0"/>
              <a:t>うなずいたり、目を見るなどの態度で表すと共感の気持ちが伝わりやすいよ！</a:t>
            </a:r>
          </a:p>
        </p:txBody>
      </p:sp>
      <p:pic>
        <p:nvPicPr>
          <p:cNvPr id="12" name="図 11">
            <a:extLst>
              <a:ext uri="{FF2B5EF4-FFF2-40B4-BE49-F238E27FC236}">
                <a16:creationId xmlns:a16="http://schemas.microsoft.com/office/drawing/2014/main" id="{3AA7E867-88FE-F8CF-AC4E-5CC3871C0518}"/>
              </a:ext>
            </a:extLst>
          </p:cNvPr>
          <p:cNvPicPr>
            <a:picLocks noChangeAspect="1"/>
          </p:cNvPicPr>
          <p:nvPr/>
        </p:nvPicPr>
        <p:blipFill>
          <a:blip r:embed="rId3"/>
          <a:stretch>
            <a:fillRect/>
          </a:stretch>
        </p:blipFill>
        <p:spPr>
          <a:xfrm>
            <a:off x="83612" y="3232769"/>
            <a:ext cx="1224090" cy="1493262"/>
          </a:xfrm>
          <a:prstGeom prst="rect">
            <a:avLst/>
          </a:prstGeom>
        </p:spPr>
      </p:pic>
      <p:sp>
        <p:nvSpPr>
          <p:cNvPr id="13" name="コンテンツ プレースホルダー 4">
            <a:extLst>
              <a:ext uri="{FF2B5EF4-FFF2-40B4-BE49-F238E27FC236}">
                <a16:creationId xmlns:a16="http://schemas.microsoft.com/office/drawing/2014/main" id="{B52E021C-2712-DCF0-211E-FFB33F22542D}"/>
              </a:ext>
            </a:extLst>
          </p:cNvPr>
          <p:cNvSpPr txBox="1">
            <a:spLocks/>
          </p:cNvSpPr>
          <p:nvPr/>
        </p:nvSpPr>
        <p:spPr>
          <a:xfrm>
            <a:off x="1676055" y="3797948"/>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ポイント</a:t>
            </a:r>
            <a:endParaRPr lang="en-US" altLang="ja-JP" sz="2400" dirty="0"/>
          </a:p>
        </p:txBody>
      </p:sp>
      <p:sp>
        <p:nvSpPr>
          <p:cNvPr id="15" name="四角形: 角を丸くする 14">
            <a:extLst>
              <a:ext uri="{FF2B5EF4-FFF2-40B4-BE49-F238E27FC236}">
                <a16:creationId xmlns:a16="http://schemas.microsoft.com/office/drawing/2014/main" id="{102FF917-BC40-1F9B-CC1E-B45A2F3D6500}"/>
              </a:ext>
            </a:extLst>
          </p:cNvPr>
          <p:cNvSpPr/>
          <p:nvPr/>
        </p:nvSpPr>
        <p:spPr>
          <a:xfrm>
            <a:off x="1676055" y="4153641"/>
            <a:ext cx="1536145" cy="79930"/>
          </a:xfrm>
          <a:prstGeom prst="roundRect">
            <a:avLst/>
          </a:prstGeom>
          <a:solidFill>
            <a:srgbClr val="FFE0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a:extLst>
              <a:ext uri="{FF2B5EF4-FFF2-40B4-BE49-F238E27FC236}">
                <a16:creationId xmlns:a16="http://schemas.microsoft.com/office/drawing/2014/main" id="{36D31A9B-9AE9-317E-6837-D424B346C1A8}"/>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P.4</a:t>
            </a:r>
            <a:endParaRPr lang="ja-JP" altLang="en-US" sz="1800" b="1" dirty="0">
              <a:latin typeface="+mn-ea"/>
              <a:ea typeface="+mn-ea"/>
            </a:endParaRPr>
          </a:p>
        </p:txBody>
      </p:sp>
      <p:sp>
        <p:nvSpPr>
          <p:cNvPr id="6" name="スライド番号プレースホルダー 5">
            <a:extLst>
              <a:ext uri="{FF2B5EF4-FFF2-40B4-BE49-F238E27FC236}">
                <a16:creationId xmlns:a16="http://schemas.microsoft.com/office/drawing/2014/main" id="{A68CB1BE-0EC5-D93D-A703-74B334080823}"/>
              </a:ext>
            </a:extLst>
          </p:cNvPr>
          <p:cNvSpPr>
            <a:spLocks noGrp="1"/>
          </p:cNvSpPr>
          <p:nvPr>
            <p:ph type="sldNum" sz="quarter" idx="12"/>
          </p:nvPr>
        </p:nvSpPr>
        <p:spPr/>
        <p:txBody>
          <a:bodyPr/>
          <a:lstStyle/>
          <a:p>
            <a:fld id="{D547F3C1-27F6-4660-9836-343ED439E7C1}" type="slidenum">
              <a:rPr kumimoji="1" lang="ja-JP" altLang="en-US" smtClean="0"/>
              <a:t>10</a:t>
            </a:fld>
            <a:endParaRPr kumimoji="1" lang="ja-JP" altLang="en-US"/>
          </a:p>
        </p:txBody>
      </p:sp>
    </p:spTree>
    <p:extLst>
      <p:ext uri="{BB962C8B-B14F-4D97-AF65-F5344CB8AC3E}">
        <p14:creationId xmlns:p14="http://schemas.microsoft.com/office/powerpoint/2010/main" val="9804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08D8-157A-A7E9-F30A-349F260D3096}"/>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60A757A-ECCB-E8BB-7FC4-3940014DBEB1}"/>
              </a:ext>
            </a:extLst>
          </p:cNvPr>
          <p:cNvSpPr/>
          <p:nvPr/>
        </p:nvSpPr>
        <p:spPr>
          <a:xfrm>
            <a:off x="288780" y="2213647"/>
            <a:ext cx="11537392" cy="804163"/>
          </a:xfrm>
          <a:prstGeom prst="roundRect">
            <a:avLst/>
          </a:prstGeom>
          <a:solidFill>
            <a:srgbClr val="FFF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2B1C32BD-5A39-B05D-B88E-AC4B78D21754}"/>
              </a:ext>
            </a:extLst>
          </p:cNvPr>
          <p:cNvPicPr>
            <a:picLocks noChangeAspect="1"/>
          </p:cNvPicPr>
          <p:nvPr/>
        </p:nvPicPr>
        <p:blipFill>
          <a:blip r:embed="rId3"/>
          <a:stretch>
            <a:fillRect/>
          </a:stretch>
        </p:blipFill>
        <p:spPr>
          <a:xfrm>
            <a:off x="640081" y="4000934"/>
            <a:ext cx="11163300" cy="1581905"/>
          </a:xfrm>
          <a:prstGeom prst="rect">
            <a:avLst/>
          </a:prstGeom>
        </p:spPr>
      </p:pic>
      <p:sp>
        <p:nvSpPr>
          <p:cNvPr id="2" name="タイトル 1">
            <a:extLst>
              <a:ext uri="{FF2B5EF4-FFF2-40B4-BE49-F238E27FC236}">
                <a16:creationId xmlns:a16="http://schemas.microsoft.com/office/drawing/2014/main" id="{D8601287-146A-05C6-D691-E0DDD289EFF1}"/>
              </a:ext>
            </a:extLst>
          </p:cNvPr>
          <p:cNvSpPr>
            <a:spLocks noGrp="1"/>
          </p:cNvSpPr>
          <p:nvPr>
            <p:ph type="title"/>
          </p:nvPr>
        </p:nvSpPr>
        <p:spPr>
          <a:xfrm>
            <a:off x="0" y="0"/>
            <a:ext cx="10515600" cy="1325563"/>
          </a:xfrm>
        </p:spPr>
        <p:txBody>
          <a:bodyPr>
            <a:normAutofit/>
          </a:bodyPr>
          <a:lstStyle/>
          <a:p>
            <a:r>
              <a:rPr kumimoji="1" lang="ja-JP" altLang="en-US" sz="4000" b="1" dirty="0"/>
              <a:t>「</a:t>
            </a:r>
            <a:r>
              <a:rPr lang="ja-JP" altLang="en-US" sz="4000" b="1" dirty="0"/>
              <a:t>価値観」を見つけよう</a:t>
            </a:r>
            <a:endParaRPr kumimoji="1" lang="ja-JP" altLang="en-US" sz="4000" b="1" dirty="0"/>
          </a:p>
        </p:txBody>
      </p:sp>
      <p:sp>
        <p:nvSpPr>
          <p:cNvPr id="5" name="コンテンツ プレースホルダー 4">
            <a:extLst>
              <a:ext uri="{FF2B5EF4-FFF2-40B4-BE49-F238E27FC236}">
                <a16:creationId xmlns:a16="http://schemas.microsoft.com/office/drawing/2014/main" id="{2E947A79-A2A1-85DC-BEA2-D9E54B6B270F}"/>
              </a:ext>
            </a:extLst>
          </p:cNvPr>
          <p:cNvSpPr>
            <a:spLocks noGrp="1"/>
          </p:cNvSpPr>
          <p:nvPr>
            <p:ph idx="1"/>
          </p:nvPr>
        </p:nvSpPr>
        <p:spPr>
          <a:xfrm>
            <a:off x="626292" y="1457780"/>
            <a:ext cx="1645920" cy="642154"/>
          </a:xfrm>
        </p:spPr>
        <p:txBody>
          <a:bodyPr/>
          <a:lstStyle/>
          <a:p>
            <a:pPr marL="0" indent="0">
              <a:buNone/>
            </a:pPr>
            <a:r>
              <a:rPr lang="en-US" altLang="ja-JP" dirty="0">
                <a:latin typeface="+mn-ea"/>
              </a:rPr>
              <a:t>STEP</a:t>
            </a:r>
            <a:r>
              <a:rPr lang="ja-JP" altLang="en-US" dirty="0">
                <a:latin typeface="+mn-ea"/>
              </a:rPr>
              <a:t>１</a:t>
            </a:r>
            <a:endParaRPr lang="ja-JP" altLang="en-US" dirty="0"/>
          </a:p>
        </p:txBody>
      </p:sp>
      <p:sp>
        <p:nvSpPr>
          <p:cNvPr id="8" name="コンテンツ プレースホルダー 4">
            <a:extLst>
              <a:ext uri="{FF2B5EF4-FFF2-40B4-BE49-F238E27FC236}">
                <a16:creationId xmlns:a16="http://schemas.microsoft.com/office/drawing/2014/main" id="{42E1DE48-B0B1-3103-8D51-5C2AD1FA6578}"/>
              </a:ext>
            </a:extLst>
          </p:cNvPr>
          <p:cNvSpPr txBox="1">
            <a:spLocks/>
          </p:cNvSpPr>
          <p:nvPr/>
        </p:nvSpPr>
        <p:spPr>
          <a:xfrm>
            <a:off x="820633" y="2375655"/>
            <a:ext cx="11604171" cy="642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書かれている言葉の中から、気になる言葉に丸をつけよう。　</a:t>
            </a:r>
          </a:p>
        </p:txBody>
      </p:sp>
      <p:sp>
        <p:nvSpPr>
          <p:cNvPr id="11" name="四角形: 角を丸くする 10">
            <a:extLst>
              <a:ext uri="{FF2B5EF4-FFF2-40B4-BE49-F238E27FC236}">
                <a16:creationId xmlns:a16="http://schemas.microsoft.com/office/drawing/2014/main" id="{BE0BD39D-1926-FBA4-19D0-B54161463F59}"/>
              </a:ext>
            </a:extLst>
          </p:cNvPr>
          <p:cNvSpPr/>
          <p:nvPr/>
        </p:nvSpPr>
        <p:spPr>
          <a:xfrm>
            <a:off x="507855" y="1777706"/>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6E67DF59-5947-22D2-2ADD-FF71950447A6}"/>
              </a:ext>
            </a:extLst>
          </p:cNvPr>
          <p:cNvSpPr/>
          <p:nvPr/>
        </p:nvSpPr>
        <p:spPr>
          <a:xfrm>
            <a:off x="937262" y="3876675"/>
            <a:ext cx="1600200" cy="1056864"/>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1373101F-6F8C-A50E-9130-2DD58A66DF0C}"/>
              </a:ext>
            </a:extLst>
          </p:cNvPr>
          <p:cNvSpPr/>
          <p:nvPr/>
        </p:nvSpPr>
        <p:spPr>
          <a:xfrm>
            <a:off x="5421631" y="3873089"/>
            <a:ext cx="1600200" cy="1056864"/>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4">
            <a:extLst>
              <a:ext uri="{FF2B5EF4-FFF2-40B4-BE49-F238E27FC236}">
                <a16:creationId xmlns:a16="http://schemas.microsoft.com/office/drawing/2014/main" id="{74DFA14C-7A77-04AF-0FA4-43AAB3DAB6B2}"/>
              </a:ext>
            </a:extLst>
          </p:cNvPr>
          <p:cNvSpPr txBox="1">
            <a:spLocks/>
          </p:cNvSpPr>
          <p:nvPr/>
        </p:nvSpPr>
        <p:spPr>
          <a:xfrm>
            <a:off x="265246" y="3017810"/>
            <a:ext cx="4878254"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000" dirty="0"/>
              <a:t>＜選択例＞</a:t>
            </a:r>
            <a:endParaRPr lang="en-US" altLang="ja-JP" dirty="0"/>
          </a:p>
        </p:txBody>
      </p:sp>
      <p:sp>
        <p:nvSpPr>
          <p:cNvPr id="4" name="タイトル 1">
            <a:extLst>
              <a:ext uri="{FF2B5EF4-FFF2-40B4-BE49-F238E27FC236}">
                <a16:creationId xmlns:a16="http://schemas.microsoft.com/office/drawing/2014/main" id="{F48A8DF1-4BB6-99C3-8060-0D7DF51164D5}"/>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P.5</a:t>
            </a:r>
            <a:endParaRPr lang="ja-JP" altLang="en-US" sz="1800" b="1" dirty="0">
              <a:latin typeface="+mn-ea"/>
              <a:ea typeface="+mn-ea"/>
            </a:endParaRPr>
          </a:p>
        </p:txBody>
      </p:sp>
      <p:sp>
        <p:nvSpPr>
          <p:cNvPr id="6" name="スライド番号プレースホルダー 5">
            <a:extLst>
              <a:ext uri="{FF2B5EF4-FFF2-40B4-BE49-F238E27FC236}">
                <a16:creationId xmlns:a16="http://schemas.microsoft.com/office/drawing/2014/main" id="{E3E6584F-AAEA-2B74-CD5F-936631E70EFA}"/>
              </a:ext>
            </a:extLst>
          </p:cNvPr>
          <p:cNvSpPr>
            <a:spLocks noGrp="1"/>
          </p:cNvSpPr>
          <p:nvPr>
            <p:ph type="sldNum" sz="quarter" idx="12"/>
          </p:nvPr>
        </p:nvSpPr>
        <p:spPr/>
        <p:txBody>
          <a:bodyPr/>
          <a:lstStyle/>
          <a:p>
            <a:fld id="{D547F3C1-27F6-4660-9836-343ED439E7C1}" type="slidenum">
              <a:rPr kumimoji="1" lang="ja-JP" altLang="en-US" smtClean="0"/>
              <a:t>11</a:t>
            </a:fld>
            <a:endParaRPr kumimoji="1" lang="ja-JP" altLang="en-US"/>
          </a:p>
        </p:txBody>
      </p:sp>
    </p:spTree>
    <p:extLst>
      <p:ext uri="{BB962C8B-B14F-4D97-AF65-F5344CB8AC3E}">
        <p14:creationId xmlns:p14="http://schemas.microsoft.com/office/powerpoint/2010/main" val="15967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4E72-84ED-7DD3-8D6F-03247487BB4E}"/>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36F8F3F-E35C-0425-FF53-DE05A2F3D97D}"/>
              </a:ext>
            </a:extLst>
          </p:cNvPr>
          <p:cNvSpPr/>
          <p:nvPr/>
        </p:nvSpPr>
        <p:spPr>
          <a:xfrm>
            <a:off x="507854" y="1797661"/>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DB6ED2A1-0513-A08D-D6A2-A9608447D5FB}"/>
              </a:ext>
            </a:extLst>
          </p:cNvPr>
          <p:cNvPicPr>
            <a:picLocks noChangeAspect="1"/>
          </p:cNvPicPr>
          <p:nvPr/>
        </p:nvPicPr>
        <p:blipFill rotWithShape="1">
          <a:blip r:embed="rId3"/>
          <a:srcRect l="488" r="918"/>
          <a:stretch/>
        </p:blipFill>
        <p:spPr>
          <a:xfrm>
            <a:off x="115639" y="4739897"/>
            <a:ext cx="12020550" cy="1731115"/>
          </a:xfrm>
          <a:prstGeom prst="rect">
            <a:avLst/>
          </a:prstGeom>
        </p:spPr>
      </p:pic>
      <p:sp>
        <p:nvSpPr>
          <p:cNvPr id="4" name="四角形: 角を丸くする 3">
            <a:extLst>
              <a:ext uri="{FF2B5EF4-FFF2-40B4-BE49-F238E27FC236}">
                <a16:creationId xmlns:a16="http://schemas.microsoft.com/office/drawing/2014/main" id="{38D883E2-F6E9-D096-46A8-F43CE8BA29A8}"/>
              </a:ext>
            </a:extLst>
          </p:cNvPr>
          <p:cNvSpPr/>
          <p:nvPr/>
        </p:nvSpPr>
        <p:spPr>
          <a:xfrm>
            <a:off x="292985" y="1983384"/>
            <a:ext cx="11537392" cy="2095790"/>
          </a:xfrm>
          <a:prstGeom prst="roundRect">
            <a:avLst/>
          </a:prstGeom>
          <a:solidFill>
            <a:srgbClr val="FFF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7D93FCC-FA9F-D2C1-E761-952DFC2D4B99}"/>
              </a:ext>
            </a:extLst>
          </p:cNvPr>
          <p:cNvSpPr>
            <a:spLocks noGrp="1"/>
          </p:cNvSpPr>
          <p:nvPr>
            <p:ph type="title"/>
          </p:nvPr>
        </p:nvSpPr>
        <p:spPr>
          <a:xfrm>
            <a:off x="17711" y="0"/>
            <a:ext cx="10515600" cy="1325563"/>
          </a:xfrm>
        </p:spPr>
        <p:txBody>
          <a:bodyPr>
            <a:normAutofit/>
          </a:bodyPr>
          <a:lstStyle/>
          <a:p>
            <a:r>
              <a:rPr kumimoji="1" lang="ja-JP" altLang="en-US" sz="4000" b="1" dirty="0"/>
              <a:t>「</a:t>
            </a:r>
            <a:r>
              <a:rPr lang="ja-JP" altLang="en-US" sz="4000" b="1" dirty="0"/>
              <a:t>価値観」を見つけよう</a:t>
            </a:r>
            <a:endParaRPr kumimoji="1" lang="ja-JP" altLang="en-US" sz="4000" b="1" dirty="0"/>
          </a:p>
        </p:txBody>
      </p:sp>
      <p:sp>
        <p:nvSpPr>
          <p:cNvPr id="5" name="コンテンツ プレースホルダー 4">
            <a:extLst>
              <a:ext uri="{FF2B5EF4-FFF2-40B4-BE49-F238E27FC236}">
                <a16:creationId xmlns:a16="http://schemas.microsoft.com/office/drawing/2014/main" id="{101DF671-B7D1-11A3-D64D-CD30F8C98F78}"/>
              </a:ext>
            </a:extLst>
          </p:cNvPr>
          <p:cNvSpPr>
            <a:spLocks noGrp="1"/>
          </p:cNvSpPr>
          <p:nvPr>
            <p:ph idx="1"/>
          </p:nvPr>
        </p:nvSpPr>
        <p:spPr>
          <a:xfrm>
            <a:off x="541441" y="1488584"/>
            <a:ext cx="1645920" cy="642154"/>
          </a:xfrm>
        </p:spPr>
        <p:txBody>
          <a:bodyPr/>
          <a:lstStyle/>
          <a:p>
            <a:pPr marL="0" indent="0">
              <a:buNone/>
            </a:pPr>
            <a:r>
              <a:rPr lang="en-US" altLang="ja-JP" dirty="0">
                <a:latin typeface="+mn-ea"/>
              </a:rPr>
              <a:t>STEP</a:t>
            </a:r>
            <a:r>
              <a:rPr lang="ja-JP" altLang="en-US" dirty="0">
                <a:latin typeface="+mn-ea"/>
              </a:rPr>
              <a:t>２</a:t>
            </a:r>
            <a:endParaRPr lang="ja-JP" altLang="en-US" dirty="0"/>
          </a:p>
        </p:txBody>
      </p:sp>
      <p:sp>
        <p:nvSpPr>
          <p:cNvPr id="10" name="コンテンツ プレースホルダー 4">
            <a:extLst>
              <a:ext uri="{FF2B5EF4-FFF2-40B4-BE49-F238E27FC236}">
                <a16:creationId xmlns:a16="http://schemas.microsoft.com/office/drawing/2014/main" id="{46096510-DE0B-EACF-9082-A3234DA055DC}"/>
              </a:ext>
            </a:extLst>
          </p:cNvPr>
          <p:cNvSpPr txBox="1">
            <a:spLocks/>
          </p:cNvSpPr>
          <p:nvPr/>
        </p:nvSpPr>
        <p:spPr>
          <a:xfrm>
            <a:off x="507855" y="2098909"/>
            <a:ext cx="10900374" cy="2153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rPr>
              <a:t>・</a:t>
            </a:r>
            <a:r>
              <a:rPr lang="en-US" altLang="ja-JP" dirty="0">
                <a:latin typeface="+mn-ea"/>
              </a:rPr>
              <a:t>STEP</a:t>
            </a:r>
            <a:r>
              <a:rPr lang="ja-JP" altLang="en-US" dirty="0">
                <a:latin typeface="+mn-ea"/>
              </a:rPr>
              <a:t>１で丸をつけた中から、特に自分の感情が動くと感じる言葉を</a:t>
            </a:r>
            <a:r>
              <a:rPr lang="ja-JP" altLang="en-US" dirty="0"/>
              <a:t>選び、選んだ理由や関連する経験を書こう。</a:t>
            </a:r>
            <a:endParaRPr lang="en-US" altLang="ja-JP" dirty="0"/>
          </a:p>
        </p:txBody>
      </p:sp>
      <p:sp>
        <p:nvSpPr>
          <p:cNvPr id="17" name="コンテンツ プレースホルダー 2">
            <a:extLst>
              <a:ext uri="{FF2B5EF4-FFF2-40B4-BE49-F238E27FC236}">
                <a16:creationId xmlns:a16="http://schemas.microsoft.com/office/drawing/2014/main" id="{17F38B68-7A38-C947-CBEC-BC9535896642}"/>
              </a:ext>
            </a:extLst>
          </p:cNvPr>
          <p:cNvSpPr txBox="1">
            <a:spLocks/>
          </p:cNvSpPr>
          <p:nvPr/>
        </p:nvSpPr>
        <p:spPr>
          <a:xfrm>
            <a:off x="359660" y="5582506"/>
            <a:ext cx="1693091" cy="466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リサイクル</a:t>
            </a:r>
            <a:endParaRPr lang="ja-JP" altLang="en-US" sz="1400" dirty="0">
              <a:latin typeface="+mn-ea"/>
            </a:endParaRPr>
          </a:p>
        </p:txBody>
      </p:sp>
      <p:sp>
        <p:nvSpPr>
          <p:cNvPr id="19" name="コンテンツ プレースホルダー 2">
            <a:extLst>
              <a:ext uri="{FF2B5EF4-FFF2-40B4-BE49-F238E27FC236}">
                <a16:creationId xmlns:a16="http://schemas.microsoft.com/office/drawing/2014/main" id="{FBE2145D-679B-794B-312C-BF970734A897}"/>
              </a:ext>
            </a:extLst>
          </p:cNvPr>
          <p:cNvSpPr txBox="1">
            <a:spLocks/>
          </p:cNvSpPr>
          <p:nvPr/>
        </p:nvSpPr>
        <p:spPr>
          <a:xfrm>
            <a:off x="2191818" y="5211791"/>
            <a:ext cx="4629533" cy="13651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牛乳パックをリサイクルするために、パックを切ったり、スーパーに持って行ったりするのが面倒でゴミとして捨ててしまうことがある。</a:t>
            </a:r>
            <a:endParaRPr lang="en-US" altLang="ja-JP" sz="1800" dirty="0">
              <a:latin typeface="+mn-ea"/>
            </a:endParaRPr>
          </a:p>
          <a:p>
            <a:pPr marL="0" indent="0">
              <a:lnSpc>
                <a:spcPct val="120000"/>
              </a:lnSpc>
              <a:buFont typeface="Arial" panose="020B0604020202020204" pitchFamily="34" charset="0"/>
              <a:buNone/>
            </a:pPr>
            <a:endParaRPr lang="ja-JP" altLang="en-US" sz="1400" dirty="0">
              <a:latin typeface="+mn-ea"/>
            </a:endParaRPr>
          </a:p>
        </p:txBody>
      </p:sp>
      <p:sp>
        <p:nvSpPr>
          <p:cNvPr id="20" name="コンテンツ プレースホルダー 2">
            <a:extLst>
              <a:ext uri="{FF2B5EF4-FFF2-40B4-BE49-F238E27FC236}">
                <a16:creationId xmlns:a16="http://schemas.microsoft.com/office/drawing/2014/main" id="{BAD0A246-4A67-ED81-521B-6DEC8AEE226C}"/>
              </a:ext>
            </a:extLst>
          </p:cNvPr>
          <p:cNvSpPr txBox="1">
            <a:spLocks/>
          </p:cNvSpPr>
          <p:nvPr/>
        </p:nvSpPr>
        <p:spPr>
          <a:xfrm>
            <a:off x="7225246" y="5358708"/>
            <a:ext cx="4757204" cy="1365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牛乳パックをのリサイクルがもっと気軽にできたらいいな。</a:t>
            </a:r>
            <a:endParaRPr lang="en-US" altLang="ja-JP" sz="1800" dirty="0">
              <a:latin typeface="+mn-ea"/>
            </a:endParaRPr>
          </a:p>
          <a:p>
            <a:pPr marL="0" indent="0">
              <a:lnSpc>
                <a:spcPct val="120000"/>
              </a:lnSpc>
              <a:buFont typeface="Arial" panose="020B0604020202020204" pitchFamily="34" charset="0"/>
              <a:buNone/>
            </a:pPr>
            <a:endParaRPr lang="ja-JP" altLang="en-US" sz="1400" dirty="0">
              <a:latin typeface="+mn-ea"/>
            </a:endParaRPr>
          </a:p>
        </p:txBody>
      </p:sp>
      <p:sp>
        <p:nvSpPr>
          <p:cNvPr id="22" name="コンテンツ プレースホルダー 4">
            <a:extLst>
              <a:ext uri="{FF2B5EF4-FFF2-40B4-BE49-F238E27FC236}">
                <a16:creationId xmlns:a16="http://schemas.microsoft.com/office/drawing/2014/main" id="{950A464B-327C-E1E7-3471-43DB5F59453C}"/>
              </a:ext>
            </a:extLst>
          </p:cNvPr>
          <p:cNvSpPr txBox="1">
            <a:spLocks/>
          </p:cNvSpPr>
          <p:nvPr/>
        </p:nvSpPr>
        <p:spPr>
          <a:xfrm>
            <a:off x="453952" y="3102325"/>
            <a:ext cx="10954277" cy="965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・その言葉から考えられるこうなったらいいなという状態（理想）を書こう。</a:t>
            </a:r>
            <a:endParaRPr lang="en-US" altLang="ja-JP" dirty="0"/>
          </a:p>
          <a:p>
            <a:pPr marL="0" indent="0">
              <a:buNone/>
            </a:pPr>
            <a:endParaRPr lang="ja-JP" altLang="en-US" dirty="0"/>
          </a:p>
        </p:txBody>
      </p:sp>
      <p:sp>
        <p:nvSpPr>
          <p:cNvPr id="9" name="コンテンツ プレースホルダー 4">
            <a:extLst>
              <a:ext uri="{FF2B5EF4-FFF2-40B4-BE49-F238E27FC236}">
                <a16:creationId xmlns:a16="http://schemas.microsoft.com/office/drawing/2014/main" id="{8334630A-75ED-9E67-C895-31FDB1EAC067}"/>
              </a:ext>
            </a:extLst>
          </p:cNvPr>
          <p:cNvSpPr txBox="1">
            <a:spLocks/>
          </p:cNvSpPr>
          <p:nvPr/>
        </p:nvSpPr>
        <p:spPr>
          <a:xfrm>
            <a:off x="76313" y="3845020"/>
            <a:ext cx="4878254"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000" dirty="0"/>
              <a:t>＜記入例＞</a:t>
            </a:r>
            <a:endParaRPr lang="en-US" altLang="ja-JP" dirty="0"/>
          </a:p>
        </p:txBody>
      </p:sp>
      <p:sp>
        <p:nvSpPr>
          <p:cNvPr id="6" name="タイトル 1">
            <a:extLst>
              <a:ext uri="{FF2B5EF4-FFF2-40B4-BE49-F238E27FC236}">
                <a16:creationId xmlns:a16="http://schemas.microsoft.com/office/drawing/2014/main" id="{68483442-A28A-2C69-3BDD-5C29518C57A1}"/>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P.6</a:t>
            </a:r>
            <a:endParaRPr lang="ja-JP" altLang="en-US" sz="1800" b="1" dirty="0">
              <a:latin typeface="+mn-ea"/>
              <a:ea typeface="+mn-ea"/>
            </a:endParaRPr>
          </a:p>
        </p:txBody>
      </p:sp>
      <p:sp>
        <p:nvSpPr>
          <p:cNvPr id="7" name="スライド番号プレースホルダー 6">
            <a:extLst>
              <a:ext uri="{FF2B5EF4-FFF2-40B4-BE49-F238E27FC236}">
                <a16:creationId xmlns:a16="http://schemas.microsoft.com/office/drawing/2014/main" id="{4E1C959C-1680-BE14-B16E-B36876C4CE76}"/>
              </a:ext>
            </a:extLst>
          </p:cNvPr>
          <p:cNvSpPr>
            <a:spLocks noGrp="1"/>
          </p:cNvSpPr>
          <p:nvPr>
            <p:ph type="sldNum" sz="quarter" idx="12"/>
          </p:nvPr>
        </p:nvSpPr>
        <p:spPr/>
        <p:txBody>
          <a:bodyPr/>
          <a:lstStyle/>
          <a:p>
            <a:fld id="{D547F3C1-27F6-4660-9836-343ED439E7C1}" type="slidenum">
              <a:rPr kumimoji="1" lang="ja-JP" altLang="en-US" smtClean="0"/>
              <a:t>12</a:t>
            </a:fld>
            <a:endParaRPr kumimoji="1" lang="ja-JP" altLang="en-US"/>
          </a:p>
        </p:txBody>
      </p:sp>
    </p:spTree>
    <p:extLst>
      <p:ext uri="{BB962C8B-B14F-4D97-AF65-F5344CB8AC3E}">
        <p14:creationId xmlns:p14="http://schemas.microsoft.com/office/powerpoint/2010/main" val="40009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8E417-3D99-C3A6-5498-AAEDF11D04B2}"/>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55E26F9A-1B81-BEAC-0CC7-7705A355C7C9}"/>
              </a:ext>
            </a:extLst>
          </p:cNvPr>
          <p:cNvPicPr>
            <a:picLocks noChangeAspect="1"/>
          </p:cNvPicPr>
          <p:nvPr/>
        </p:nvPicPr>
        <p:blipFill>
          <a:blip r:embed="rId3"/>
          <a:stretch>
            <a:fillRect/>
          </a:stretch>
        </p:blipFill>
        <p:spPr>
          <a:xfrm>
            <a:off x="1070483" y="5020423"/>
            <a:ext cx="10469436" cy="1409897"/>
          </a:xfrm>
          <a:prstGeom prst="rect">
            <a:avLst/>
          </a:prstGeom>
        </p:spPr>
      </p:pic>
      <p:sp>
        <p:nvSpPr>
          <p:cNvPr id="15" name="四角形: 角を丸くする 14">
            <a:extLst>
              <a:ext uri="{FF2B5EF4-FFF2-40B4-BE49-F238E27FC236}">
                <a16:creationId xmlns:a16="http://schemas.microsoft.com/office/drawing/2014/main" id="{3BF4E4AB-3E85-187C-B796-A7C03E109120}"/>
              </a:ext>
            </a:extLst>
          </p:cNvPr>
          <p:cNvSpPr/>
          <p:nvPr/>
        </p:nvSpPr>
        <p:spPr>
          <a:xfrm>
            <a:off x="304055" y="3945088"/>
            <a:ext cx="11537392" cy="653541"/>
          </a:xfrm>
          <a:prstGeom prst="roundRect">
            <a:avLst/>
          </a:prstGeom>
          <a:solidFill>
            <a:srgbClr val="FFF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E8552EA8-3D28-BB22-DC53-E572CAB2F6D3}"/>
              </a:ext>
            </a:extLst>
          </p:cNvPr>
          <p:cNvSpPr/>
          <p:nvPr/>
        </p:nvSpPr>
        <p:spPr>
          <a:xfrm>
            <a:off x="292985" y="1983384"/>
            <a:ext cx="11537392" cy="1010166"/>
          </a:xfrm>
          <a:prstGeom prst="roundRect">
            <a:avLst/>
          </a:prstGeom>
          <a:solidFill>
            <a:srgbClr val="FFFD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EB7A9D8-2392-52FF-893A-E2A1A978CAA7}"/>
              </a:ext>
            </a:extLst>
          </p:cNvPr>
          <p:cNvSpPr>
            <a:spLocks noGrp="1"/>
          </p:cNvSpPr>
          <p:nvPr>
            <p:ph type="title"/>
          </p:nvPr>
        </p:nvSpPr>
        <p:spPr>
          <a:xfrm>
            <a:off x="0" y="-11732"/>
            <a:ext cx="10515600" cy="1325563"/>
          </a:xfrm>
        </p:spPr>
        <p:txBody>
          <a:bodyPr>
            <a:normAutofit/>
          </a:bodyPr>
          <a:lstStyle/>
          <a:p>
            <a:r>
              <a:rPr kumimoji="1" lang="ja-JP" altLang="en-US" sz="4000" b="1" dirty="0"/>
              <a:t>「</a:t>
            </a:r>
            <a:r>
              <a:rPr lang="ja-JP" altLang="en-US" sz="4000" b="1" dirty="0"/>
              <a:t>価値観」を見つけよう</a:t>
            </a:r>
            <a:endParaRPr kumimoji="1" lang="ja-JP" altLang="en-US" sz="4000" b="1" dirty="0"/>
          </a:p>
        </p:txBody>
      </p:sp>
      <p:sp>
        <p:nvSpPr>
          <p:cNvPr id="5" name="コンテンツ プレースホルダー 4">
            <a:extLst>
              <a:ext uri="{FF2B5EF4-FFF2-40B4-BE49-F238E27FC236}">
                <a16:creationId xmlns:a16="http://schemas.microsoft.com/office/drawing/2014/main" id="{E880777C-ADDE-6971-D3DC-4FD99B7174BE}"/>
              </a:ext>
            </a:extLst>
          </p:cNvPr>
          <p:cNvSpPr>
            <a:spLocks noGrp="1"/>
          </p:cNvSpPr>
          <p:nvPr>
            <p:ph idx="1"/>
          </p:nvPr>
        </p:nvSpPr>
        <p:spPr>
          <a:xfrm>
            <a:off x="626292" y="1497266"/>
            <a:ext cx="1645920" cy="642154"/>
          </a:xfrm>
        </p:spPr>
        <p:txBody>
          <a:bodyPr/>
          <a:lstStyle/>
          <a:p>
            <a:pPr marL="0" indent="0">
              <a:buNone/>
            </a:pPr>
            <a:r>
              <a:rPr lang="en-US" altLang="ja-JP" dirty="0">
                <a:latin typeface="+mn-ea"/>
              </a:rPr>
              <a:t>STEP</a:t>
            </a:r>
            <a:r>
              <a:rPr lang="ja-JP" altLang="en-US" dirty="0">
                <a:latin typeface="+mn-ea"/>
              </a:rPr>
              <a:t>３</a:t>
            </a:r>
            <a:endParaRPr lang="ja-JP" altLang="en-US" dirty="0"/>
          </a:p>
        </p:txBody>
      </p:sp>
      <p:sp>
        <p:nvSpPr>
          <p:cNvPr id="10" name="コンテンツ プレースホルダー 4">
            <a:extLst>
              <a:ext uri="{FF2B5EF4-FFF2-40B4-BE49-F238E27FC236}">
                <a16:creationId xmlns:a16="http://schemas.microsoft.com/office/drawing/2014/main" id="{FFF9927E-0F2F-274A-4F4B-1C1F9C5A6AD9}"/>
              </a:ext>
            </a:extLst>
          </p:cNvPr>
          <p:cNvSpPr txBox="1">
            <a:spLocks/>
          </p:cNvSpPr>
          <p:nvPr/>
        </p:nvSpPr>
        <p:spPr>
          <a:xfrm>
            <a:off x="507855" y="2098909"/>
            <a:ext cx="10900374" cy="980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latin typeface="+mn-ea"/>
              </a:rPr>
              <a:t>STEP</a:t>
            </a:r>
            <a:r>
              <a:rPr lang="ja-JP" altLang="en-US" dirty="0">
                <a:latin typeface="+mn-ea"/>
              </a:rPr>
              <a:t>２で書いたことを周りの人と共有しよう。他の人の話を聴いたら、相手の話から連想する言葉を伝えてあげよう。</a:t>
            </a:r>
          </a:p>
        </p:txBody>
      </p:sp>
      <p:sp>
        <p:nvSpPr>
          <p:cNvPr id="4" name="コンテンツ プレースホルダー 4">
            <a:extLst>
              <a:ext uri="{FF2B5EF4-FFF2-40B4-BE49-F238E27FC236}">
                <a16:creationId xmlns:a16="http://schemas.microsoft.com/office/drawing/2014/main" id="{BD84AAC4-13A6-1266-043D-39C484883F5B}"/>
              </a:ext>
            </a:extLst>
          </p:cNvPr>
          <p:cNvSpPr txBox="1">
            <a:spLocks/>
          </p:cNvSpPr>
          <p:nvPr/>
        </p:nvSpPr>
        <p:spPr>
          <a:xfrm>
            <a:off x="706848" y="3346436"/>
            <a:ext cx="1645920" cy="642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latin typeface="+mn-ea"/>
              </a:rPr>
              <a:t>STEP</a:t>
            </a:r>
            <a:r>
              <a:rPr lang="ja-JP" altLang="en-US" dirty="0">
                <a:latin typeface="+mn-ea"/>
              </a:rPr>
              <a:t>４</a:t>
            </a:r>
            <a:endParaRPr lang="ja-JP" altLang="en-US" dirty="0"/>
          </a:p>
        </p:txBody>
      </p:sp>
      <p:sp>
        <p:nvSpPr>
          <p:cNvPr id="8" name="コンテンツ プレースホルダー 4">
            <a:extLst>
              <a:ext uri="{FF2B5EF4-FFF2-40B4-BE49-F238E27FC236}">
                <a16:creationId xmlns:a16="http://schemas.microsoft.com/office/drawing/2014/main" id="{7A0E2B1C-0766-2624-9AD6-633CF260DC70}"/>
              </a:ext>
            </a:extLst>
          </p:cNvPr>
          <p:cNvSpPr txBox="1">
            <a:spLocks/>
          </p:cNvSpPr>
          <p:nvPr/>
        </p:nvSpPr>
        <p:spPr>
          <a:xfrm>
            <a:off x="507854" y="4062015"/>
            <a:ext cx="10900374" cy="980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rPr>
              <a:t>自分を表現してみよう。</a:t>
            </a:r>
          </a:p>
        </p:txBody>
      </p:sp>
      <p:sp>
        <p:nvSpPr>
          <p:cNvPr id="6" name="二等辺三角形 5">
            <a:extLst>
              <a:ext uri="{FF2B5EF4-FFF2-40B4-BE49-F238E27FC236}">
                <a16:creationId xmlns:a16="http://schemas.microsoft.com/office/drawing/2014/main" id="{E63BCFCA-B34D-61F1-1C4D-C64082349822}"/>
              </a:ext>
            </a:extLst>
          </p:cNvPr>
          <p:cNvSpPr/>
          <p:nvPr/>
        </p:nvSpPr>
        <p:spPr>
          <a:xfrm rot="10800000">
            <a:off x="5537200" y="3415090"/>
            <a:ext cx="1071104" cy="448530"/>
          </a:xfrm>
          <a:prstGeom prst="triangle">
            <a:avLst/>
          </a:prstGeom>
          <a:solidFill>
            <a:srgbClr val="FFE0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コンテンツ プレースホルダー 4">
            <a:extLst>
              <a:ext uri="{FF2B5EF4-FFF2-40B4-BE49-F238E27FC236}">
                <a16:creationId xmlns:a16="http://schemas.microsoft.com/office/drawing/2014/main" id="{499A1285-4CE3-68D6-445C-25262CE1C56E}"/>
              </a:ext>
            </a:extLst>
          </p:cNvPr>
          <p:cNvSpPr txBox="1">
            <a:spLocks/>
          </p:cNvSpPr>
          <p:nvPr/>
        </p:nvSpPr>
        <p:spPr>
          <a:xfrm>
            <a:off x="4674276" y="3048219"/>
            <a:ext cx="3623904" cy="642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mn-ea"/>
              </a:rPr>
              <a:t>STEP</a:t>
            </a:r>
            <a:r>
              <a:rPr lang="ja-JP" altLang="en-US" sz="2000" dirty="0">
                <a:latin typeface="+mn-ea"/>
              </a:rPr>
              <a:t>１～３を踏まえて</a:t>
            </a:r>
            <a:endParaRPr lang="ja-JP" altLang="en-US" sz="2000" dirty="0"/>
          </a:p>
        </p:txBody>
      </p:sp>
      <p:sp>
        <p:nvSpPr>
          <p:cNvPr id="17" name="コンテンツ プレースホルダー 2">
            <a:extLst>
              <a:ext uri="{FF2B5EF4-FFF2-40B4-BE49-F238E27FC236}">
                <a16:creationId xmlns:a16="http://schemas.microsoft.com/office/drawing/2014/main" id="{B98042E7-07B1-721D-C42E-0B11E3951036}"/>
              </a:ext>
            </a:extLst>
          </p:cNvPr>
          <p:cNvSpPr txBox="1">
            <a:spLocks/>
          </p:cNvSpPr>
          <p:nvPr/>
        </p:nvSpPr>
        <p:spPr>
          <a:xfrm>
            <a:off x="2769259" y="5239729"/>
            <a:ext cx="7071883" cy="1125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面倒だと思うことや手間がかかることに対して、工夫したり、</a:t>
            </a:r>
            <a:endParaRPr lang="en-US" altLang="ja-JP" sz="1800" dirty="0">
              <a:latin typeface="+mn-ea"/>
            </a:endParaRPr>
          </a:p>
          <a:p>
            <a:pPr marL="0" indent="0">
              <a:lnSpc>
                <a:spcPct val="120000"/>
              </a:lnSpc>
              <a:buFont typeface="Arial" panose="020B0604020202020204" pitchFamily="34" charset="0"/>
              <a:buNone/>
            </a:pPr>
            <a:r>
              <a:rPr lang="ja-JP" altLang="en-US" sz="1800" dirty="0">
                <a:latin typeface="+mn-ea"/>
              </a:rPr>
              <a:t>手軽にできる方法を考えて、実行することが好きな</a:t>
            </a:r>
            <a:endParaRPr lang="ja-JP" altLang="en-US" sz="1400" dirty="0">
              <a:latin typeface="+mn-ea"/>
            </a:endParaRPr>
          </a:p>
        </p:txBody>
      </p:sp>
      <p:sp>
        <p:nvSpPr>
          <p:cNvPr id="11" name="四角形: 角を丸くする 10">
            <a:extLst>
              <a:ext uri="{FF2B5EF4-FFF2-40B4-BE49-F238E27FC236}">
                <a16:creationId xmlns:a16="http://schemas.microsoft.com/office/drawing/2014/main" id="{45D72E70-C5DB-A269-7A75-CC74F4DF9A67}"/>
              </a:ext>
            </a:extLst>
          </p:cNvPr>
          <p:cNvSpPr/>
          <p:nvPr/>
        </p:nvSpPr>
        <p:spPr>
          <a:xfrm>
            <a:off x="507854" y="1797661"/>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ECB7A314-4E49-0AEC-C1DE-1C01485729ED}"/>
              </a:ext>
            </a:extLst>
          </p:cNvPr>
          <p:cNvSpPr/>
          <p:nvPr/>
        </p:nvSpPr>
        <p:spPr>
          <a:xfrm>
            <a:off x="626292" y="3663965"/>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コンテンツ プレースホルダー 4">
            <a:extLst>
              <a:ext uri="{FF2B5EF4-FFF2-40B4-BE49-F238E27FC236}">
                <a16:creationId xmlns:a16="http://schemas.microsoft.com/office/drawing/2014/main" id="{93355069-2BA9-71A8-E932-24ACCC47B8F8}"/>
              </a:ext>
            </a:extLst>
          </p:cNvPr>
          <p:cNvSpPr txBox="1">
            <a:spLocks/>
          </p:cNvSpPr>
          <p:nvPr/>
        </p:nvSpPr>
        <p:spPr>
          <a:xfrm>
            <a:off x="421459" y="4342098"/>
            <a:ext cx="4878254"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000" dirty="0"/>
              <a:t>＜記入例＞</a:t>
            </a:r>
            <a:endParaRPr lang="en-US" altLang="ja-JP" dirty="0"/>
          </a:p>
        </p:txBody>
      </p:sp>
      <p:sp>
        <p:nvSpPr>
          <p:cNvPr id="3" name="タイトル 1">
            <a:extLst>
              <a:ext uri="{FF2B5EF4-FFF2-40B4-BE49-F238E27FC236}">
                <a16:creationId xmlns:a16="http://schemas.microsoft.com/office/drawing/2014/main" id="{FBB3D753-690C-0BD9-C2BA-E10539D3A874}"/>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P.6</a:t>
            </a:r>
            <a:endParaRPr lang="ja-JP" altLang="en-US" sz="1800" b="1" dirty="0">
              <a:latin typeface="+mn-ea"/>
              <a:ea typeface="+mn-ea"/>
            </a:endParaRPr>
          </a:p>
        </p:txBody>
      </p:sp>
      <p:sp>
        <p:nvSpPr>
          <p:cNvPr id="7" name="スライド番号プレースホルダー 6">
            <a:extLst>
              <a:ext uri="{FF2B5EF4-FFF2-40B4-BE49-F238E27FC236}">
                <a16:creationId xmlns:a16="http://schemas.microsoft.com/office/drawing/2014/main" id="{EE1CE6B2-49AF-A0F9-A28D-94B1260DF2AB}"/>
              </a:ext>
            </a:extLst>
          </p:cNvPr>
          <p:cNvSpPr>
            <a:spLocks noGrp="1"/>
          </p:cNvSpPr>
          <p:nvPr>
            <p:ph type="sldNum" sz="quarter" idx="12"/>
          </p:nvPr>
        </p:nvSpPr>
        <p:spPr/>
        <p:txBody>
          <a:bodyPr/>
          <a:lstStyle/>
          <a:p>
            <a:fld id="{D547F3C1-27F6-4660-9836-343ED439E7C1}" type="slidenum">
              <a:rPr kumimoji="1" lang="ja-JP" altLang="en-US" smtClean="0"/>
              <a:t>13</a:t>
            </a:fld>
            <a:endParaRPr kumimoji="1" lang="ja-JP" altLang="en-US"/>
          </a:p>
        </p:txBody>
      </p:sp>
    </p:spTree>
    <p:extLst>
      <p:ext uri="{BB962C8B-B14F-4D97-AF65-F5344CB8AC3E}">
        <p14:creationId xmlns:p14="http://schemas.microsoft.com/office/powerpoint/2010/main" val="351861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8" grpId="0"/>
      <p:bldP spid="6" grpId="0" animBg="1"/>
      <p:bldP spid="9" grpId="0"/>
      <p:bldP spid="17"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人の顔の絵&#10;&#10;低い精度で自動的に生成された説明">
            <a:extLst>
              <a:ext uri="{FF2B5EF4-FFF2-40B4-BE49-F238E27FC236}">
                <a16:creationId xmlns:a16="http://schemas.microsoft.com/office/drawing/2014/main" id="{BFCA150E-A4C0-820F-6C3B-F0ADC46639E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177305" y="3891915"/>
            <a:ext cx="4275932" cy="2966085"/>
          </a:xfrm>
          <a:prstGeom prst="rect">
            <a:avLst/>
          </a:prstGeom>
        </p:spPr>
      </p:pic>
      <p:sp>
        <p:nvSpPr>
          <p:cNvPr id="2" name="タイトル 1">
            <a:extLst>
              <a:ext uri="{FF2B5EF4-FFF2-40B4-BE49-F238E27FC236}">
                <a16:creationId xmlns:a16="http://schemas.microsoft.com/office/drawing/2014/main" id="{B53C6BBB-0933-A37C-69ED-FEFD2B298DB2}"/>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3" name="コンテンツ プレースホルダー 2">
            <a:extLst>
              <a:ext uri="{FF2B5EF4-FFF2-40B4-BE49-F238E27FC236}">
                <a16:creationId xmlns:a16="http://schemas.microsoft.com/office/drawing/2014/main" id="{F2542C4B-19DB-00D5-2A81-EE5EE6D03D2E}"/>
              </a:ext>
            </a:extLst>
          </p:cNvPr>
          <p:cNvSpPr>
            <a:spLocks noGrp="1"/>
          </p:cNvSpPr>
          <p:nvPr>
            <p:ph idx="1"/>
          </p:nvPr>
        </p:nvSpPr>
        <p:spPr>
          <a:xfrm>
            <a:off x="195072" y="1339639"/>
            <a:ext cx="10515600" cy="807847"/>
          </a:xfrm>
        </p:spPr>
        <p:txBody>
          <a:bodyPr/>
          <a:lstStyle/>
          <a:p>
            <a:pPr marL="0" indent="0">
              <a:buNone/>
            </a:pPr>
            <a:r>
              <a:rPr kumimoji="1" lang="en-US" altLang="ja-JP" dirty="0"/>
              <a:t>Q</a:t>
            </a:r>
            <a:r>
              <a:rPr kumimoji="1" lang="ja-JP" altLang="en-US" dirty="0"/>
              <a:t>「社会課題」と聞いて、思い浮かぶイメージは？</a:t>
            </a:r>
          </a:p>
        </p:txBody>
      </p:sp>
      <p:sp>
        <p:nvSpPr>
          <p:cNvPr id="6" name="思考の吹き出し: 雲形 5">
            <a:extLst>
              <a:ext uri="{FF2B5EF4-FFF2-40B4-BE49-F238E27FC236}">
                <a16:creationId xmlns:a16="http://schemas.microsoft.com/office/drawing/2014/main" id="{22D9DD26-C5FB-7DD7-9C52-1C1F2CAC138D}"/>
              </a:ext>
            </a:extLst>
          </p:cNvPr>
          <p:cNvSpPr/>
          <p:nvPr/>
        </p:nvSpPr>
        <p:spPr>
          <a:xfrm>
            <a:off x="75132" y="1868312"/>
            <a:ext cx="3298800" cy="2442258"/>
          </a:xfrm>
          <a:prstGeom prst="cloudCallout">
            <a:avLst>
              <a:gd name="adj1" fmla="val 71455"/>
              <a:gd name="adj2" fmla="val 39010"/>
            </a:avLst>
          </a:prstGeom>
          <a:solidFill>
            <a:srgbClr val="E1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75000"/>
                    <a:lumOff val="25000"/>
                  </a:schemeClr>
                </a:solidFill>
              </a:rPr>
              <a:t>自分の力</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では何も</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できない</a:t>
            </a:r>
            <a:r>
              <a:rPr lang="en-US" altLang="ja-JP" sz="2800" dirty="0">
                <a:solidFill>
                  <a:schemeClr val="tx1">
                    <a:lumMod val="75000"/>
                    <a:lumOff val="25000"/>
                  </a:schemeClr>
                </a:solidFill>
              </a:rPr>
              <a:t>…</a:t>
            </a:r>
            <a:endParaRPr kumimoji="1" lang="ja-JP" altLang="en-US" sz="2800" dirty="0">
              <a:solidFill>
                <a:schemeClr val="tx1">
                  <a:lumMod val="75000"/>
                  <a:lumOff val="25000"/>
                </a:schemeClr>
              </a:solidFill>
            </a:endParaRPr>
          </a:p>
        </p:txBody>
      </p:sp>
      <p:sp>
        <p:nvSpPr>
          <p:cNvPr id="7" name="思考の吹き出し: 雲形 6">
            <a:extLst>
              <a:ext uri="{FF2B5EF4-FFF2-40B4-BE49-F238E27FC236}">
                <a16:creationId xmlns:a16="http://schemas.microsoft.com/office/drawing/2014/main" id="{99CC5A0E-D9B6-B16C-760F-7672B5F7D5A4}"/>
              </a:ext>
            </a:extLst>
          </p:cNvPr>
          <p:cNvSpPr/>
          <p:nvPr/>
        </p:nvSpPr>
        <p:spPr>
          <a:xfrm>
            <a:off x="5029652" y="1743562"/>
            <a:ext cx="3126129" cy="2148353"/>
          </a:xfrm>
          <a:prstGeom prst="cloudCallout">
            <a:avLst>
              <a:gd name="adj1" fmla="val -34151"/>
              <a:gd name="adj2" fmla="val 77602"/>
            </a:avLst>
          </a:prstGeom>
          <a:solidFill>
            <a:srgbClr val="E1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75000"/>
                    <a:lumOff val="25000"/>
                  </a:schemeClr>
                </a:solidFill>
              </a:rPr>
              <a:t>難しくて</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よくわかんない</a:t>
            </a:r>
            <a:r>
              <a:rPr lang="en-US" altLang="ja-JP" sz="2800" dirty="0">
                <a:solidFill>
                  <a:schemeClr val="tx1">
                    <a:lumMod val="75000"/>
                    <a:lumOff val="25000"/>
                  </a:schemeClr>
                </a:solidFill>
              </a:rPr>
              <a:t>…</a:t>
            </a:r>
            <a:endParaRPr kumimoji="1" lang="ja-JP" altLang="en-US" sz="2800" dirty="0">
              <a:solidFill>
                <a:schemeClr val="tx1">
                  <a:lumMod val="75000"/>
                  <a:lumOff val="25000"/>
                </a:schemeClr>
              </a:solidFill>
            </a:endParaRPr>
          </a:p>
        </p:txBody>
      </p:sp>
      <p:sp>
        <p:nvSpPr>
          <p:cNvPr id="8" name="思考の吹き出し: 雲形 7">
            <a:extLst>
              <a:ext uri="{FF2B5EF4-FFF2-40B4-BE49-F238E27FC236}">
                <a16:creationId xmlns:a16="http://schemas.microsoft.com/office/drawing/2014/main" id="{62D95650-F955-7233-6576-012959E462C4}"/>
              </a:ext>
            </a:extLst>
          </p:cNvPr>
          <p:cNvSpPr/>
          <p:nvPr/>
        </p:nvSpPr>
        <p:spPr>
          <a:xfrm>
            <a:off x="8417595" y="2825229"/>
            <a:ext cx="3126129" cy="2442258"/>
          </a:xfrm>
          <a:prstGeom prst="cloudCallout">
            <a:avLst>
              <a:gd name="adj1" fmla="val -81555"/>
              <a:gd name="adj2" fmla="val 53495"/>
            </a:avLst>
          </a:prstGeom>
          <a:solidFill>
            <a:srgbClr val="E1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75000"/>
                    <a:lumOff val="25000"/>
                  </a:schemeClr>
                </a:solidFill>
              </a:rPr>
              <a:t>自分には</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関係ない</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ことかな</a:t>
            </a:r>
            <a:r>
              <a:rPr lang="en-US" altLang="ja-JP" sz="2800" dirty="0">
                <a:solidFill>
                  <a:schemeClr val="tx1">
                    <a:lumMod val="75000"/>
                    <a:lumOff val="25000"/>
                  </a:schemeClr>
                </a:solidFill>
              </a:rPr>
              <a:t>…</a:t>
            </a:r>
            <a:endParaRPr kumimoji="1" lang="ja-JP" altLang="en-US" sz="28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70AA59F3-40DD-E45D-508E-219D22BA7220}"/>
              </a:ext>
            </a:extLst>
          </p:cNvPr>
          <p:cNvSpPr txBox="1">
            <a:spLocks/>
          </p:cNvSpPr>
          <p:nvPr/>
        </p:nvSpPr>
        <p:spPr>
          <a:xfrm>
            <a:off x="10430685" y="5761"/>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4" name="テキスト ボックス 3">
            <a:extLst>
              <a:ext uri="{FF2B5EF4-FFF2-40B4-BE49-F238E27FC236}">
                <a16:creationId xmlns:a16="http://schemas.microsoft.com/office/drawing/2014/main" id="{0541AF51-15D5-C6AF-9DE0-1D9765DA986A}"/>
              </a:ext>
            </a:extLst>
          </p:cNvPr>
          <p:cNvSpPr txBox="1"/>
          <p:nvPr/>
        </p:nvSpPr>
        <p:spPr>
          <a:xfrm>
            <a:off x="7453237" y="5945230"/>
            <a:ext cx="5493745" cy="523220"/>
          </a:xfrm>
          <a:prstGeom prst="rect">
            <a:avLst/>
          </a:prstGeom>
          <a:noFill/>
        </p:spPr>
        <p:txBody>
          <a:bodyPr wrap="square" rtlCol="0">
            <a:spAutoFit/>
          </a:bodyPr>
          <a:lstStyle/>
          <a:p>
            <a:r>
              <a:rPr kumimoji="1" lang="ja-JP" altLang="en-US" sz="2800" dirty="0"/>
              <a:t>こう思う人も多いのでは？</a:t>
            </a:r>
          </a:p>
        </p:txBody>
      </p:sp>
      <p:sp>
        <p:nvSpPr>
          <p:cNvPr id="5" name="スライド番号プレースホルダー 4">
            <a:extLst>
              <a:ext uri="{FF2B5EF4-FFF2-40B4-BE49-F238E27FC236}">
                <a16:creationId xmlns:a16="http://schemas.microsoft.com/office/drawing/2014/main" id="{D723F26F-5728-FAAC-C654-99C35EE93C99}"/>
              </a:ext>
            </a:extLst>
          </p:cNvPr>
          <p:cNvSpPr>
            <a:spLocks noGrp="1"/>
          </p:cNvSpPr>
          <p:nvPr>
            <p:ph type="sldNum" sz="quarter" idx="12"/>
          </p:nvPr>
        </p:nvSpPr>
        <p:spPr/>
        <p:txBody>
          <a:bodyPr/>
          <a:lstStyle/>
          <a:p>
            <a:fld id="{D547F3C1-27F6-4660-9836-343ED439E7C1}" type="slidenum">
              <a:rPr kumimoji="1" lang="ja-JP" altLang="en-US" smtClean="0"/>
              <a:t>14</a:t>
            </a:fld>
            <a:endParaRPr kumimoji="1" lang="ja-JP" altLang="en-US"/>
          </a:p>
        </p:txBody>
      </p:sp>
    </p:spTree>
    <p:extLst>
      <p:ext uri="{BB962C8B-B14F-4D97-AF65-F5344CB8AC3E}">
        <p14:creationId xmlns:p14="http://schemas.microsoft.com/office/powerpoint/2010/main" val="366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6B74-3B81-5A68-D98F-91D00A7FF3C0}"/>
            </a:ext>
          </a:extLst>
        </p:cNvPr>
        <p:cNvGrpSpPr/>
        <p:nvPr/>
      </p:nvGrpSpPr>
      <p:grpSpPr>
        <a:xfrm>
          <a:off x="0" y="0"/>
          <a:ext cx="0" cy="0"/>
          <a:chOff x="0" y="0"/>
          <a:chExt cx="0" cy="0"/>
        </a:xfrm>
      </p:grpSpPr>
      <p:sp>
        <p:nvSpPr>
          <p:cNvPr id="13" name="タイトル 1">
            <a:extLst>
              <a:ext uri="{FF2B5EF4-FFF2-40B4-BE49-F238E27FC236}">
                <a16:creationId xmlns:a16="http://schemas.microsoft.com/office/drawing/2014/main" id="{6B110A79-AE88-8AF2-F8AB-31BE5871F10C}"/>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4" name="タイトル 1">
            <a:extLst>
              <a:ext uri="{FF2B5EF4-FFF2-40B4-BE49-F238E27FC236}">
                <a16:creationId xmlns:a16="http://schemas.microsoft.com/office/drawing/2014/main" id="{EF496C0C-2D9D-25F2-C140-CEA354B90FCF}"/>
              </a:ext>
            </a:extLst>
          </p:cNvPr>
          <p:cNvSpPr txBox="1">
            <a:spLocks/>
          </p:cNvSpPr>
          <p:nvPr/>
        </p:nvSpPr>
        <p:spPr>
          <a:xfrm>
            <a:off x="10430685" y="-15057"/>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19" name="テキスト ボックス 18">
            <a:extLst>
              <a:ext uri="{FF2B5EF4-FFF2-40B4-BE49-F238E27FC236}">
                <a16:creationId xmlns:a16="http://schemas.microsoft.com/office/drawing/2014/main" id="{76035728-EFF4-2E02-8C80-51C8C6A743FC}"/>
              </a:ext>
            </a:extLst>
          </p:cNvPr>
          <p:cNvSpPr txBox="1"/>
          <p:nvPr/>
        </p:nvSpPr>
        <p:spPr>
          <a:xfrm>
            <a:off x="320043" y="1602040"/>
            <a:ext cx="2569144" cy="892552"/>
          </a:xfrm>
          <a:prstGeom prst="rect">
            <a:avLst/>
          </a:prstGeom>
          <a:noFill/>
        </p:spPr>
        <p:txBody>
          <a:bodyPr wrap="square" rtlCol="0">
            <a:spAutoFit/>
          </a:bodyPr>
          <a:lstStyle/>
          <a:p>
            <a:pPr algn="ctr"/>
            <a:r>
              <a:rPr kumimoji="1" lang="ja-JP" altLang="en-US" sz="2600" dirty="0"/>
              <a:t>食べることが</a:t>
            </a:r>
            <a:endParaRPr kumimoji="1" lang="en-US" altLang="ja-JP" sz="2600" dirty="0"/>
          </a:p>
          <a:p>
            <a:pPr algn="ctr"/>
            <a:r>
              <a:rPr kumimoji="1" lang="ja-JP" altLang="en-US" sz="2600" dirty="0"/>
              <a:t>大好きな私！</a:t>
            </a:r>
          </a:p>
        </p:txBody>
      </p:sp>
      <p:sp>
        <p:nvSpPr>
          <p:cNvPr id="22" name="テキスト ボックス 21">
            <a:extLst>
              <a:ext uri="{FF2B5EF4-FFF2-40B4-BE49-F238E27FC236}">
                <a16:creationId xmlns:a16="http://schemas.microsoft.com/office/drawing/2014/main" id="{025B248E-7EA9-D2EE-E95A-044371FB5C3A}"/>
              </a:ext>
            </a:extLst>
          </p:cNvPr>
          <p:cNvSpPr txBox="1"/>
          <p:nvPr/>
        </p:nvSpPr>
        <p:spPr>
          <a:xfrm>
            <a:off x="3880984" y="1364461"/>
            <a:ext cx="3522629" cy="1292662"/>
          </a:xfrm>
          <a:prstGeom prst="rect">
            <a:avLst/>
          </a:prstGeom>
          <a:noFill/>
        </p:spPr>
        <p:txBody>
          <a:bodyPr wrap="square" rtlCol="0">
            <a:spAutoFit/>
          </a:bodyPr>
          <a:lstStyle/>
          <a:p>
            <a:r>
              <a:rPr kumimoji="1" lang="ja-JP" altLang="en-US" sz="2600" dirty="0"/>
              <a:t>まだまだ食べられる</a:t>
            </a:r>
            <a:endParaRPr kumimoji="1" lang="en-US" altLang="ja-JP" sz="2600" dirty="0"/>
          </a:p>
          <a:p>
            <a:r>
              <a:rPr kumimoji="1" lang="ja-JP" altLang="en-US" sz="2600" dirty="0"/>
              <a:t>食べ物がたくさん</a:t>
            </a:r>
            <a:endParaRPr kumimoji="1" lang="en-US" altLang="ja-JP" sz="2600" dirty="0"/>
          </a:p>
          <a:p>
            <a:r>
              <a:rPr kumimoji="1" lang="ja-JP" altLang="en-US" sz="2600" dirty="0"/>
              <a:t>捨てられるとしたら</a:t>
            </a:r>
            <a:r>
              <a:rPr kumimoji="1" lang="en-US" altLang="ja-JP" sz="2600" dirty="0"/>
              <a:t>…</a:t>
            </a:r>
            <a:endParaRPr kumimoji="1" lang="ja-JP" altLang="en-US" sz="2600" dirty="0"/>
          </a:p>
        </p:txBody>
      </p:sp>
      <p:sp>
        <p:nvSpPr>
          <p:cNvPr id="23" name="テキスト ボックス 22">
            <a:extLst>
              <a:ext uri="{FF2B5EF4-FFF2-40B4-BE49-F238E27FC236}">
                <a16:creationId xmlns:a16="http://schemas.microsoft.com/office/drawing/2014/main" id="{96F1A458-4D00-01B6-19E4-5D8443D6FFAA}"/>
              </a:ext>
            </a:extLst>
          </p:cNvPr>
          <p:cNvSpPr txBox="1"/>
          <p:nvPr/>
        </p:nvSpPr>
        <p:spPr>
          <a:xfrm>
            <a:off x="8152445" y="1290651"/>
            <a:ext cx="4039555" cy="1692771"/>
          </a:xfrm>
          <a:prstGeom prst="rect">
            <a:avLst/>
          </a:prstGeom>
          <a:noFill/>
        </p:spPr>
        <p:txBody>
          <a:bodyPr wrap="square" rtlCol="0">
            <a:spAutoFit/>
          </a:bodyPr>
          <a:lstStyle/>
          <a:p>
            <a:r>
              <a:rPr kumimoji="1" lang="ja-JP" altLang="en-US" sz="2600" dirty="0"/>
              <a:t>「どうにかしたい！」</a:t>
            </a:r>
            <a:endParaRPr kumimoji="1" lang="en-US" altLang="ja-JP" sz="2600" dirty="0"/>
          </a:p>
          <a:p>
            <a:r>
              <a:rPr kumimoji="1" lang="ja-JP" altLang="en-US" sz="2600" dirty="0"/>
              <a:t>「おいしい食べ物が</a:t>
            </a:r>
            <a:endParaRPr kumimoji="1" lang="en-US" altLang="ja-JP" sz="2600" dirty="0"/>
          </a:p>
          <a:p>
            <a:r>
              <a:rPr lang="ja-JP" altLang="en-US" sz="2600" dirty="0"/>
              <a:t>　</a:t>
            </a:r>
            <a:r>
              <a:rPr kumimoji="1" lang="ja-JP" altLang="en-US" sz="2600" dirty="0"/>
              <a:t>余らずみんなにいき</a:t>
            </a:r>
            <a:endParaRPr kumimoji="1" lang="en-US" altLang="ja-JP" sz="2600" dirty="0"/>
          </a:p>
          <a:p>
            <a:r>
              <a:rPr lang="ja-JP" altLang="en-US" sz="2600" dirty="0"/>
              <a:t>　</a:t>
            </a:r>
            <a:r>
              <a:rPr kumimoji="1" lang="ja-JP" altLang="en-US" sz="2600" dirty="0"/>
              <a:t>わたればいいのに</a:t>
            </a:r>
            <a:r>
              <a:rPr kumimoji="1" lang="en-US" altLang="ja-JP" sz="2600" dirty="0"/>
              <a:t>…</a:t>
            </a:r>
            <a:r>
              <a:rPr kumimoji="1" lang="ja-JP" altLang="en-US" sz="2600" dirty="0"/>
              <a:t>」</a:t>
            </a:r>
          </a:p>
        </p:txBody>
      </p:sp>
      <p:sp>
        <p:nvSpPr>
          <p:cNvPr id="24" name="フローチャート: 代替処理 23">
            <a:extLst>
              <a:ext uri="{FF2B5EF4-FFF2-40B4-BE49-F238E27FC236}">
                <a16:creationId xmlns:a16="http://schemas.microsoft.com/office/drawing/2014/main" id="{D1DBF7C9-F82C-27C9-7612-1DB5CBEADE07}"/>
              </a:ext>
            </a:extLst>
          </p:cNvPr>
          <p:cNvSpPr/>
          <p:nvPr/>
        </p:nvSpPr>
        <p:spPr>
          <a:xfrm>
            <a:off x="578068" y="5686555"/>
            <a:ext cx="11089404" cy="1012693"/>
          </a:xfrm>
          <a:prstGeom prst="flowChartAlternateProcess">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rPr>
              <a:t>これだって</a:t>
            </a:r>
            <a:r>
              <a:rPr lang="ja-JP" altLang="en-US" sz="2800" dirty="0">
                <a:solidFill>
                  <a:schemeClr val="tx1">
                    <a:lumMod val="75000"/>
                    <a:lumOff val="25000"/>
                  </a:schemeClr>
                </a:solidFill>
              </a:rPr>
              <a:t>社会課題！自分にとって</a:t>
            </a:r>
            <a:endParaRPr lang="en-US" altLang="ja-JP" sz="2800" dirty="0">
              <a:solidFill>
                <a:schemeClr val="tx1">
                  <a:lumMod val="75000"/>
                  <a:lumOff val="25000"/>
                </a:schemeClr>
              </a:solidFill>
            </a:endParaRPr>
          </a:p>
          <a:p>
            <a:pPr algn="ctr"/>
            <a:r>
              <a:rPr lang="ja-JP" altLang="en-US" sz="2800" dirty="0">
                <a:solidFill>
                  <a:schemeClr val="tx1">
                    <a:lumMod val="75000"/>
                    <a:lumOff val="25000"/>
                  </a:schemeClr>
                </a:solidFill>
              </a:rPr>
              <a:t>「大事だな」と思うことに関わる問題について考えよう！</a:t>
            </a:r>
            <a:endParaRPr lang="en-US" altLang="ja-JP" sz="2800" dirty="0">
              <a:solidFill>
                <a:schemeClr val="tx1">
                  <a:lumMod val="75000"/>
                  <a:lumOff val="25000"/>
                </a:schemeClr>
              </a:solidFill>
            </a:endParaRPr>
          </a:p>
        </p:txBody>
      </p:sp>
      <p:sp>
        <p:nvSpPr>
          <p:cNvPr id="2" name="矢印: 右 1">
            <a:extLst>
              <a:ext uri="{FF2B5EF4-FFF2-40B4-BE49-F238E27FC236}">
                <a16:creationId xmlns:a16="http://schemas.microsoft.com/office/drawing/2014/main" id="{CAA939F7-E1FE-77ED-CCE7-CDAF021AFCA7}"/>
              </a:ext>
            </a:extLst>
          </p:cNvPr>
          <p:cNvSpPr/>
          <p:nvPr/>
        </p:nvSpPr>
        <p:spPr>
          <a:xfrm>
            <a:off x="2943074" y="1690118"/>
            <a:ext cx="784463" cy="716396"/>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B41A799E-9E8C-6CE8-D873-EB338B9A33F4}"/>
              </a:ext>
            </a:extLst>
          </p:cNvPr>
          <p:cNvSpPr/>
          <p:nvPr/>
        </p:nvSpPr>
        <p:spPr>
          <a:xfrm>
            <a:off x="7403335" y="1758799"/>
            <a:ext cx="784463" cy="716396"/>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11516A2-20BF-DFDC-861C-F30969AEA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17" y="2728194"/>
            <a:ext cx="2919689" cy="2919689"/>
          </a:xfrm>
          <a:prstGeom prst="rect">
            <a:avLst/>
          </a:prstGeom>
        </p:spPr>
      </p:pic>
      <p:pic>
        <p:nvPicPr>
          <p:cNvPr id="7" name="図 6" descr="アイコン&#10;&#10;低い精度で自動的に生成された説明">
            <a:extLst>
              <a:ext uri="{FF2B5EF4-FFF2-40B4-BE49-F238E27FC236}">
                <a16:creationId xmlns:a16="http://schemas.microsoft.com/office/drawing/2014/main" id="{B92F0F26-EFB0-12D0-95ED-5FDB2446AE30}"/>
              </a:ext>
            </a:extLst>
          </p:cNvPr>
          <p:cNvPicPr>
            <a:picLocks noChangeAspect="1"/>
          </p:cNvPicPr>
          <p:nvPr/>
        </p:nvPicPr>
        <p:blipFill rotWithShape="1">
          <a:blip r:embed="rId4">
            <a:extLst>
              <a:ext uri="{28A0092B-C50C-407E-A947-70E740481C1C}">
                <a14:useLocalDpi xmlns:a14="http://schemas.microsoft.com/office/drawing/2010/main" val="0"/>
              </a:ext>
            </a:extLst>
          </a:blip>
          <a:srcRect t="13325"/>
          <a:stretch/>
        </p:blipFill>
        <p:spPr>
          <a:xfrm>
            <a:off x="3227306" y="2728194"/>
            <a:ext cx="4782138" cy="3108696"/>
          </a:xfrm>
          <a:prstGeom prst="rect">
            <a:avLst/>
          </a:prstGeom>
        </p:spPr>
      </p:pic>
      <p:pic>
        <p:nvPicPr>
          <p:cNvPr id="9" name="図 8" descr="カレンダー&#10;&#10;低い精度で自動的に生成された説明">
            <a:extLst>
              <a:ext uri="{FF2B5EF4-FFF2-40B4-BE49-F238E27FC236}">
                <a16:creationId xmlns:a16="http://schemas.microsoft.com/office/drawing/2014/main" id="{0B842E7A-99FE-B576-9C64-C3F57B58743B}"/>
              </a:ext>
            </a:extLst>
          </p:cNvPr>
          <p:cNvPicPr>
            <a:picLocks noChangeAspect="1"/>
          </p:cNvPicPr>
          <p:nvPr/>
        </p:nvPicPr>
        <p:blipFill rotWithShape="1">
          <a:blip r:embed="rId5">
            <a:extLst>
              <a:ext uri="{28A0092B-C50C-407E-A947-70E740481C1C}">
                <a14:useLocalDpi xmlns:a14="http://schemas.microsoft.com/office/drawing/2010/main" val="0"/>
              </a:ext>
            </a:extLst>
          </a:blip>
          <a:srcRect l="33104" t="-1226" r="31703" b="55897"/>
          <a:stretch/>
        </p:blipFill>
        <p:spPr>
          <a:xfrm>
            <a:off x="8871915" y="2928507"/>
            <a:ext cx="2217489" cy="2519064"/>
          </a:xfrm>
          <a:prstGeom prst="rect">
            <a:avLst/>
          </a:prstGeom>
        </p:spPr>
      </p:pic>
      <p:sp>
        <p:nvSpPr>
          <p:cNvPr id="4" name="スライド番号プレースホルダー 3">
            <a:extLst>
              <a:ext uri="{FF2B5EF4-FFF2-40B4-BE49-F238E27FC236}">
                <a16:creationId xmlns:a16="http://schemas.microsoft.com/office/drawing/2014/main" id="{50E85BFB-3CD1-35FD-5C34-2DACE581E801}"/>
              </a:ext>
            </a:extLst>
          </p:cNvPr>
          <p:cNvSpPr>
            <a:spLocks noGrp="1"/>
          </p:cNvSpPr>
          <p:nvPr>
            <p:ph type="sldNum" sz="quarter" idx="12"/>
          </p:nvPr>
        </p:nvSpPr>
        <p:spPr/>
        <p:txBody>
          <a:bodyPr/>
          <a:lstStyle/>
          <a:p>
            <a:fld id="{D547F3C1-27F6-4660-9836-343ED439E7C1}" type="slidenum">
              <a:rPr kumimoji="1" lang="ja-JP" altLang="en-US" smtClean="0"/>
              <a:t>15</a:t>
            </a:fld>
            <a:endParaRPr kumimoji="1" lang="ja-JP" altLang="en-US"/>
          </a:p>
        </p:txBody>
      </p:sp>
    </p:spTree>
    <p:extLst>
      <p:ext uri="{BB962C8B-B14F-4D97-AF65-F5344CB8AC3E}">
        <p14:creationId xmlns:p14="http://schemas.microsoft.com/office/powerpoint/2010/main" val="24462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13F8-1667-5E40-1094-9111E822586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B75939E-FDDF-5618-F6BF-ABC306DC38DF}"/>
              </a:ext>
            </a:extLst>
          </p:cNvPr>
          <p:cNvPicPr>
            <a:picLocks noChangeAspect="1"/>
          </p:cNvPicPr>
          <p:nvPr/>
        </p:nvPicPr>
        <p:blipFill>
          <a:blip r:embed="rId3"/>
          <a:stretch>
            <a:fillRect/>
          </a:stretch>
        </p:blipFill>
        <p:spPr>
          <a:xfrm>
            <a:off x="-49940" y="4705819"/>
            <a:ext cx="1826426" cy="2074819"/>
          </a:xfrm>
          <a:prstGeom prst="rect">
            <a:avLst/>
          </a:prstGeom>
        </p:spPr>
      </p:pic>
      <p:sp>
        <p:nvSpPr>
          <p:cNvPr id="2" name="タイトル 1">
            <a:extLst>
              <a:ext uri="{FF2B5EF4-FFF2-40B4-BE49-F238E27FC236}">
                <a16:creationId xmlns:a16="http://schemas.microsoft.com/office/drawing/2014/main" id="{3F3545BD-08C2-65EA-8144-1393F06BD733}"/>
              </a:ext>
            </a:extLst>
          </p:cNvPr>
          <p:cNvSpPr>
            <a:spLocks noGrp="1"/>
          </p:cNvSpPr>
          <p:nvPr>
            <p:ph type="title"/>
          </p:nvPr>
        </p:nvSpPr>
        <p:spPr>
          <a:xfrm>
            <a:off x="0" y="18255"/>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6" name="タイトル 1">
            <a:extLst>
              <a:ext uri="{FF2B5EF4-FFF2-40B4-BE49-F238E27FC236}">
                <a16:creationId xmlns:a16="http://schemas.microsoft.com/office/drawing/2014/main" id="{E7F3AAE1-871E-4961-7482-B548EE1143FD}"/>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16" name="テキスト ボックス 15">
            <a:extLst>
              <a:ext uri="{FF2B5EF4-FFF2-40B4-BE49-F238E27FC236}">
                <a16:creationId xmlns:a16="http://schemas.microsoft.com/office/drawing/2014/main" id="{59177BF4-CFD2-B1F9-E929-D9B8CCBB10EA}"/>
              </a:ext>
            </a:extLst>
          </p:cNvPr>
          <p:cNvSpPr txBox="1"/>
          <p:nvPr/>
        </p:nvSpPr>
        <p:spPr>
          <a:xfrm>
            <a:off x="992838" y="1353086"/>
            <a:ext cx="10770156" cy="707886"/>
          </a:xfrm>
          <a:prstGeom prst="rect">
            <a:avLst/>
          </a:prstGeom>
          <a:noFill/>
        </p:spPr>
        <p:txBody>
          <a:bodyPr wrap="square">
            <a:spAutoFit/>
          </a:bodyPr>
          <a:lstStyle/>
          <a:p>
            <a:r>
              <a:rPr lang="en-US" altLang="ja-JP" sz="4000" b="1" dirty="0"/>
              <a:t>Will </a:t>
            </a:r>
            <a:r>
              <a:rPr lang="ja-JP" altLang="en-US" sz="2800" dirty="0"/>
              <a:t>＝ あなたの感情が動く、「こうしたい」と思えること</a:t>
            </a:r>
          </a:p>
        </p:txBody>
      </p:sp>
      <p:sp>
        <p:nvSpPr>
          <p:cNvPr id="4" name="テキスト ボックス 3">
            <a:extLst>
              <a:ext uri="{FF2B5EF4-FFF2-40B4-BE49-F238E27FC236}">
                <a16:creationId xmlns:a16="http://schemas.microsoft.com/office/drawing/2014/main" id="{FBD7FE28-F6E1-BC4F-4F05-B786BFF64DE8}"/>
              </a:ext>
            </a:extLst>
          </p:cNvPr>
          <p:cNvSpPr txBox="1"/>
          <p:nvPr/>
        </p:nvSpPr>
        <p:spPr>
          <a:xfrm>
            <a:off x="461569" y="2391522"/>
            <a:ext cx="5149946" cy="2185214"/>
          </a:xfrm>
          <a:prstGeom prst="rect">
            <a:avLst/>
          </a:prstGeom>
          <a:noFill/>
        </p:spPr>
        <p:txBody>
          <a:bodyPr wrap="square">
            <a:spAutoFit/>
          </a:bodyPr>
          <a:lstStyle/>
          <a:p>
            <a:r>
              <a:rPr lang="ja-JP" altLang="en-US" sz="2800" dirty="0">
                <a:solidFill>
                  <a:srgbClr val="00B0F0"/>
                </a:solidFill>
              </a:rPr>
              <a:t>■</a:t>
            </a:r>
            <a:r>
              <a:rPr lang="ja-JP" altLang="en-US" sz="2800" dirty="0"/>
              <a:t>自分視点の</a:t>
            </a:r>
            <a:r>
              <a:rPr lang="en-US" altLang="ja-JP" sz="2800" dirty="0"/>
              <a:t>Will </a:t>
            </a:r>
          </a:p>
          <a:p>
            <a:r>
              <a:rPr lang="ja-JP" altLang="en-US" sz="2600" dirty="0"/>
              <a:t>自分自身がやりたいと思うこと</a:t>
            </a:r>
            <a:endParaRPr lang="en-US" altLang="ja-JP" sz="2600" dirty="0"/>
          </a:p>
          <a:p>
            <a:r>
              <a:rPr lang="ja-JP" altLang="en-US" sz="2600" dirty="0"/>
              <a:t>・理想の状態 </a:t>
            </a:r>
            <a:endParaRPr lang="en-US" altLang="ja-JP" sz="2600" dirty="0"/>
          </a:p>
          <a:p>
            <a:endParaRPr lang="en-US" altLang="ja-JP" sz="2800" dirty="0"/>
          </a:p>
          <a:p>
            <a:endParaRPr lang="en-US" altLang="ja-JP" sz="2800" dirty="0"/>
          </a:p>
        </p:txBody>
      </p:sp>
      <p:sp>
        <p:nvSpPr>
          <p:cNvPr id="5" name="吹き出し: 角を丸めた四角形 4">
            <a:extLst>
              <a:ext uri="{FF2B5EF4-FFF2-40B4-BE49-F238E27FC236}">
                <a16:creationId xmlns:a16="http://schemas.microsoft.com/office/drawing/2014/main" id="{C83B98E4-62EF-D546-C78D-EDD7D8DCC3E7}"/>
              </a:ext>
            </a:extLst>
          </p:cNvPr>
          <p:cNvSpPr/>
          <p:nvPr/>
        </p:nvSpPr>
        <p:spPr>
          <a:xfrm>
            <a:off x="1521214" y="4096427"/>
            <a:ext cx="4259476" cy="1040982"/>
          </a:xfrm>
          <a:prstGeom prst="wedgeRoundRectCallout">
            <a:avLst>
              <a:gd name="adj1" fmla="val -56726"/>
              <a:gd name="adj2" fmla="val 46645"/>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栄養バランスの良い食事</a:t>
            </a:r>
            <a:endParaRPr kumimoji="1" lang="en-US" altLang="ja-JP" sz="2400" dirty="0">
              <a:solidFill>
                <a:schemeClr val="tx1">
                  <a:lumMod val="95000"/>
                  <a:lumOff val="5000"/>
                </a:schemeClr>
              </a:solidFill>
            </a:endParaRPr>
          </a:p>
          <a:p>
            <a:pPr algn="ctr"/>
            <a:r>
              <a:rPr kumimoji="1" lang="ja-JP" altLang="en-US" sz="2400" dirty="0">
                <a:solidFill>
                  <a:schemeClr val="tx1">
                    <a:lumMod val="95000"/>
                    <a:lumOff val="5000"/>
                  </a:schemeClr>
                </a:solidFill>
              </a:rPr>
              <a:t>をしたい</a:t>
            </a:r>
          </a:p>
        </p:txBody>
      </p:sp>
      <p:sp>
        <p:nvSpPr>
          <p:cNvPr id="8" name="吹き出し: 角を丸めた四角形 7">
            <a:extLst>
              <a:ext uri="{FF2B5EF4-FFF2-40B4-BE49-F238E27FC236}">
                <a16:creationId xmlns:a16="http://schemas.microsoft.com/office/drawing/2014/main" id="{43537F3D-6299-20F7-600B-911999A731A8}"/>
              </a:ext>
            </a:extLst>
          </p:cNvPr>
          <p:cNvSpPr/>
          <p:nvPr/>
        </p:nvSpPr>
        <p:spPr>
          <a:xfrm>
            <a:off x="1521214" y="5274563"/>
            <a:ext cx="4259476" cy="1006842"/>
          </a:xfrm>
          <a:prstGeom prst="wedgeRoundRectCallout">
            <a:avLst>
              <a:gd name="adj1" fmla="val -55042"/>
              <a:gd name="adj2" fmla="val -28988"/>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自然に囲まれた暮らし</a:t>
            </a:r>
            <a:endParaRPr kumimoji="1" lang="en-US" altLang="ja-JP" sz="2400" dirty="0">
              <a:solidFill>
                <a:schemeClr val="tx1">
                  <a:lumMod val="95000"/>
                  <a:lumOff val="5000"/>
                </a:schemeClr>
              </a:solidFill>
            </a:endParaRPr>
          </a:p>
          <a:p>
            <a:pPr algn="ctr"/>
            <a:r>
              <a:rPr kumimoji="1" lang="ja-JP" altLang="en-US" sz="2400" dirty="0">
                <a:solidFill>
                  <a:schemeClr val="tx1">
                    <a:lumMod val="95000"/>
                    <a:lumOff val="5000"/>
                  </a:schemeClr>
                </a:solidFill>
              </a:rPr>
              <a:t>がしたい</a:t>
            </a:r>
          </a:p>
        </p:txBody>
      </p:sp>
      <p:sp>
        <p:nvSpPr>
          <p:cNvPr id="10" name="テキスト ボックス 9">
            <a:extLst>
              <a:ext uri="{FF2B5EF4-FFF2-40B4-BE49-F238E27FC236}">
                <a16:creationId xmlns:a16="http://schemas.microsoft.com/office/drawing/2014/main" id="{D4544611-8867-486F-B795-29D81189260F}"/>
              </a:ext>
            </a:extLst>
          </p:cNvPr>
          <p:cNvSpPr txBox="1"/>
          <p:nvPr/>
        </p:nvSpPr>
        <p:spPr>
          <a:xfrm>
            <a:off x="6106514" y="2391522"/>
            <a:ext cx="5926821" cy="1323439"/>
          </a:xfrm>
          <a:prstGeom prst="rect">
            <a:avLst/>
          </a:prstGeom>
          <a:noFill/>
        </p:spPr>
        <p:txBody>
          <a:bodyPr wrap="square">
            <a:spAutoFit/>
          </a:bodyPr>
          <a:lstStyle/>
          <a:p>
            <a:r>
              <a:rPr lang="ja-JP" altLang="en-US" sz="2800" dirty="0">
                <a:solidFill>
                  <a:srgbClr val="FFC000"/>
                </a:solidFill>
              </a:rPr>
              <a:t>■</a:t>
            </a:r>
            <a:r>
              <a:rPr lang="ja-JP" altLang="en-US" sz="2800" dirty="0"/>
              <a:t>社会視点の</a:t>
            </a:r>
            <a:r>
              <a:rPr lang="en-US" altLang="ja-JP" sz="2800" dirty="0"/>
              <a:t>Will </a:t>
            </a:r>
          </a:p>
          <a:p>
            <a:r>
              <a:rPr lang="ja-JP" altLang="en-US" sz="2600" dirty="0"/>
              <a:t>社会が実現したいと考えていること・自治体や国レベルで持っている理想像</a:t>
            </a:r>
          </a:p>
        </p:txBody>
      </p:sp>
      <p:pic>
        <p:nvPicPr>
          <p:cNvPr id="11" name="図 10">
            <a:extLst>
              <a:ext uri="{FF2B5EF4-FFF2-40B4-BE49-F238E27FC236}">
                <a16:creationId xmlns:a16="http://schemas.microsoft.com/office/drawing/2014/main" id="{06D7C518-8010-8CBB-2913-5116A3203D3F}"/>
              </a:ext>
            </a:extLst>
          </p:cNvPr>
          <p:cNvPicPr>
            <a:picLocks noChangeAspect="1"/>
          </p:cNvPicPr>
          <p:nvPr/>
        </p:nvPicPr>
        <p:blipFill>
          <a:blip r:embed="rId4"/>
          <a:stretch>
            <a:fillRect/>
          </a:stretch>
        </p:blipFill>
        <p:spPr>
          <a:xfrm flipH="1">
            <a:off x="10415515" y="4705819"/>
            <a:ext cx="1609333" cy="2063970"/>
          </a:xfrm>
          <a:prstGeom prst="rect">
            <a:avLst/>
          </a:prstGeom>
        </p:spPr>
      </p:pic>
      <p:sp>
        <p:nvSpPr>
          <p:cNvPr id="12" name="吹き出し: 角を丸めた四角形 11">
            <a:extLst>
              <a:ext uri="{FF2B5EF4-FFF2-40B4-BE49-F238E27FC236}">
                <a16:creationId xmlns:a16="http://schemas.microsoft.com/office/drawing/2014/main" id="{C8054FBB-651E-B30C-BAF4-FA65D11C1A00}"/>
              </a:ext>
            </a:extLst>
          </p:cNvPr>
          <p:cNvSpPr/>
          <p:nvPr/>
        </p:nvSpPr>
        <p:spPr>
          <a:xfrm>
            <a:off x="6270745" y="4096427"/>
            <a:ext cx="4259476" cy="1006842"/>
          </a:xfrm>
          <a:prstGeom prst="wedgeRoundRectCallout">
            <a:avLst>
              <a:gd name="adj1" fmla="val 57835"/>
              <a:gd name="adj2" fmla="val 3649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貧困や飢餓のない社会を</a:t>
            </a:r>
            <a:endParaRPr lang="en-US" altLang="ja-JP" sz="2400" dirty="0">
              <a:solidFill>
                <a:schemeClr val="tx1">
                  <a:lumMod val="95000"/>
                  <a:lumOff val="5000"/>
                </a:schemeClr>
              </a:solidFill>
            </a:endParaRPr>
          </a:p>
          <a:p>
            <a:pPr algn="ctr"/>
            <a:r>
              <a:rPr lang="ja-JP" altLang="en-US" sz="2400" dirty="0">
                <a:solidFill>
                  <a:schemeClr val="tx1">
                    <a:lumMod val="95000"/>
                    <a:lumOff val="5000"/>
                  </a:schemeClr>
                </a:solidFill>
              </a:rPr>
              <a:t>作り</a:t>
            </a:r>
            <a:r>
              <a:rPr kumimoji="1" lang="ja-JP" altLang="en-US" sz="2400" dirty="0">
                <a:solidFill>
                  <a:schemeClr val="tx1">
                    <a:lumMod val="95000"/>
                    <a:lumOff val="5000"/>
                  </a:schemeClr>
                </a:solidFill>
              </a:rPr>
              <a:t>たい</a:t>
            </a:r>
          </a:p>
        </p:txBody>
      </p:sp>
      <p:sp>
        <p:nvSpPr>
          <p:cNvPr id="13" name="吹き出し: 角を丸めた四角形 12">
            <a:extLst>
              <a:ext uri="{FF2B5EF4-FFF2-40B4-BE49-F238E27FC236}">
                <a16:creationId xmlns:a16="http://schemas.microsoft.com/office/drawing/2014/main" id="{AA45E3A1-D248-66C5-F6B1-C05BAC929737}"/>
              </a:ext>
            </a:extLst>
          </p:cNvPr>
          <p:cNvSpPr/>
          <p:nvPr/>
        </p:nvSpPr>
        <p:spPr>
          <a:xfrm>
            <a:off x="6270745" y="5234383"/>
            <a:ext cx="4259476" cy="1006842"/>
          </a:xfrm>
          <a:prstGeom prst="wedgeRoundRectCallout">
            <a:avLst>
              <a:gd name="adj1" fmla="val 56764"/>
              <a:gd name="adj2" fmla="val 2406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バス運転手が足りない状況</a:t>
            </a:r>
            <a:endParaRPr lang="en-US" altLang="ja-JP" sz="2400" dirty="0">
              <a:solidFill>
                <a:schemeClr val="tx1">
                  <a:lumMod val="95000"/>
                  <a:lumOff val="5000"/>
                </a:schemeClr>
              </a:solidFill>
            </a:endParaRPr>
          </a:p>
          <a:p>
            <a:pPr algn="ctr"/>
            <a:r>
              <a:rPr lang="ja-JP" altLang="en-US" sz="2400" dirty="0">
                <a:solidFill>
                  <a:schemeClr val="tx1">
                    <a:lumMod val="95000"/>
                    <a:lumOff val="5000"/>
                  </a:schemeClr>
                </a:solidFill>
              </a:rPr>
              <a:t>をどうにかしたい</a:t>
            </a:r>
            <a:endParaRPr kumimoji="1" lang="ja-JP" altLang="en-US" sz="2400" dirty="0">
              <a:solidFill>
                <a:schemeClr val="tx1">
                  <a:lumMod val="95000"/>
                  <a:lumOff val="5000"/>
                </a:schemeClr>
              </a:solidFill>
            </a:endParaRPr>
          </a:p>
        </p:txBody>
      </p:sp>
      <p:sp>
        <p:nvSpPr>
          <p:cNvPr id="7" name="スライド番号プレースホルダー 6">
            <a:extLst>
              <a:ext uri="{FF2B5EF4-FFF2-40B4-BE49-F238E27FC236}">
                <a16:creationId xmlns:a16="http://schemas.microsoft.com/office/drawing/2014/main" id="{F7C04F40-1C33-89AB-3309-E22BE0066754}"/>
              </a:ext>
            </a:extLst>
          </p:cNvPr>
          <p:cNvSpPr>
            <a:spLocks noGrp="1"/>
          </p:cNvSpPr>
          <p:nvPr>
            <p:ph type="sldNum" sz="quarter" idx="12"/>
          </p:nvPr>
        </p:nvSpPr>
        <p:spPr/>
        <p:txBody>
          <a:bodyPr/>
          <a:lstStyle/>
          <a:p>
            <a:fld id="{D547F3C1-27F6-4660-9836-343ED439E7C1}" type="slidenum">
              <a:rPr kumimoji="1" lang="ja-JP" altLang="en-US" smtClean="0"/>
              <a:t>16</a:t>
            </a:fld>
            <a:endParaRPr kumimoji="1" lang="ja-JP" altLang="en-US"/>
          </a:p>
        </p:txBody>
      </p:sp>
    </p:spTree>
    <p:extLst>
      <p:ext uri="{BB962C8B-B14F-4D97-AF65-F5344CB8AC3E}">
        <p14:creationId xmlns:p14="http://schemas.microsoft.com/office/powerpoint/2010/main" val="317037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0"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13F8-1667-5E40-1094-9111E822586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B75939E-FDDF-5618-F6BF-ABC306DC38DF}"/>
              </a:ext>
            </a:extLst>
          </p:cNvPr>
          <p:cNvPicPr>
            <a:picLocks noChangeAspect="1"/>
          </p:cNvPicPr>
          <p:nvPr/>
        </p:nvPicPr>
        <p:blipFill>
          <a:blip r:embed="rId3"/>
          <a:stretch>
            <a:fillRect/>
          </a:stretch>
        </p:blipFill>
        <p:spPr>
          <a:xfrm>
            <a:off x="-49940" y="4705819"/>
            <a:ext cx="1826426" cy="2074819"/>
          </a:xfrm>
          <a:prstGeom prst="rect">
            <a:avLst/>
          </a:prstGeom>
        </p:spPr>
      </p:pic>
      <p:sp>
        <p:nvSpPr>
          <p:cNvPr id="2" name="タイトル 1">
            <a:extLst>
              <a:ext uri="{FF2B5EF4-FFF2-40B4-BE49-F238E27FC236}">
                <a16:creationId xmlns:a16="http://schemas.microsoft.com/office/drawing/2014/main" id="{3F3545BD-08C2-65EA-8144-1393F06BD733}"/>
              </a:ext>
            </a:extLst>
          </p:cNvPr>
          <p:cNvSpPr>
            <a:spLocks noGrp="1"/>
          </p:cNvSpPr>
          <p:nvPr>
            <p:ph type="title"/>
          </p:nvPr>
        </p:nvSpPr>
        <p:spPr>
          <a:xfrm>
            <a:off x="0" y="18255"/>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6" name="テキスト ボックス 15">
            <a:extLst>
              <a:ext uri="{FF2B5EF4-FFF2-40B4-BE49-F238E27FC236}">
                <a16:creationId xmlns:a16="http://schemas.microsoft.com/office/drawing/2014/main" id="{59177BF4-CFD2-B1F9-E929-D9B8CCBB10EA}"/>
              </a:ext>
            </a:extLst>
          </p:cNvPr>
          <p:cNvSpPr txBox="1"/>
          <p:nvPr/>
        </p:nvSpPr>
        <p:spPr>
          <a:xfrm>
            <a:off x="992838" y="1353086"/>
            <a:ext cx="10770156" cy="707886"/>
          </a:xfrm>
          <a:prstGeom prst="rect">
            <a:avLst/>
          </a:prstGeom>
          <a:noFill/>
        </p:spPr>
        <p:txBody>
          <a:bodyPr wrap="square">
            <a:spAutoFit/>
          </a:bodyPr>
          <a:lstStyle/>
          <a:p>
            <a:r>
              <a:rPr lang="en-US" altLang="ja-JP" sz="4000" b="1" dirty="0"/>
              <a:t>Need </a:t>
            </a:r>
            <a:r>
              <a:rPr lang="ja-JP" altLang="en-US" sz="2800" dirty="0"/>
              <a:t>＝市場や社会から求められる要望・需要</a:t>
            </a:r>
          </a:p>
        </p:txBody>
      </p:sp>
      <p:sp>
        <p:nvSpPr>
          <p:cNvPr id="4" name="テキスト ボックス 3">
            <a:extLst>
              <a:ext uri="{FF2B5EF4-FFF2-40B4-BE49-F238E27FC236}">
                <a16:creationId xmlns:a16="http://schemas.microsoft.com/office/drawing/2014/main" id="{FBD7FE28-F6E1-BC4F-4F05-B786BFF64DE8}"/>
              </a:ext>
            </a:extLst>
          </p:cNvPr>
          <p:cNvSpPr txBox="1"/>
          <p:nvPr/>
        </p:nvSpPr>
        <p:spPr>
          <a:xfrm>
            <a:off x="461569" y="2391522"/>
            <a:ext cx="5149946" cy="1523494"/>
          </a:xfrm>
          <a:prstGeom prst="rect">
            <a:avLst/>
          </a:prstGeom>
          <a:noFill/>
        </p:spPr>
        <p:txBody>
          <a:bodyPr wrap="square">
            <a:spAutoFit/>
          </a:bodyPr>
          <a:lstStyle/>
          <a:p>
            <a:r>
              <a:rPr lang="ja-JP" altLang="en-US" sz="2800" dirty="0">
                <a:solidFill>
                  <a:srgbClr val="00B0F0"/>
                </a:solidFill>
              </a:rPr>
              <a:t>■</a:t>
            </a:r>
            <a:r>
              <a:rPr lang="ja-JP" altLang="en-US" sz="2800" dirty="0">
                <a:solidFill>
                  <a:schemeClr val="tx1">
                    <a:lumMod val="95000"/>
                    <a:lumOff val="5000"/>
                  </a:schemeClr>
                </a:solidFill>
              </a:rPr>
              <a:t>顧客視点の</a:t>
            </a:r>
            <a:r>
              <a:rPr lang="en-US" altLang="ja-JP" sz="2800" dirty="0">
                <a:solidFill>
                  <a:schemeClr val="tx1">
                    <a:lumMod val="95000"/>
                    <a:lumOff val="5000"/>
                  </a:schemeClr>
                </a:solidFill>
              </a:rPr>
              <a:t>Need </a:t>
            </a:r>
          </a:p>
          <a:p>
            <a:endParaRPr lang="en-US" altLang="ja-JP" sz="1100" dirty="0">
              <a:solidFill>
                <a:schemeClr val="tx1">
                  <a:lumMod val="95000"/>
                  <a:lumOff val="5000"/>
                </a:schemeClr>
              </a:solidFill>
            </a:endParaRPr>
          </a:p>
          <a:p>
            <a:r>
              <a:rPr lang="ja-JP" altLang="en-US" sz="2600" dirty="0">
                <a:solidFill>
                  <a:schemeClr val="tx1">
                    <a:lumMod val="95000"/>
                    <a:lumOff val="5000"/>
                  </a:schemeClr>
                </a:solidFill>
              </a:rPr>
              <a:t>　顧客が求めていること</a:t>
            </a:r>
            <a:endParaRPr lang="en-US" altLang="ja-JP" sz="2600" dirty="0"/>
          </a:p>
          <a:p>
            <a:endParaRPr lang="en-US" altLang="ja-JP" sz="2800" dirty="0"/>
          </a:p>
        </p:txBody>
      </p:sp>
      <p:sp>
        <p:nvSpPr>
          <p:cNvPr id="5" name="吹き出し: 角を丸めた四角形 4">
            <a:extLst>
              <a:ext uri="{FF2B5EF4-FFF2-40B4-BE49-F238E27FC236}">
                <a16:creationId xmlns:a16="http://schemas.microsoft.com/office/drawing/2014/main" id="{C83B98E4-62EF-D546-C78D-EDD7D8DCC3E7}"/>
              </a:ext>
            </a:extLst>
          </p:cNvPr>
          <p:cNvSpPr/>
          <p:nvPr/>
        </p:nvSpPr>
        <p:spPr>
          <a:xfrm>
            <a:off x="1521214" y="4096427"/>
            <a:ext cx="4259476" cy="1040982"/>
          </a:xfrm>
          <a:prstGeom prst="wedgeRoundRectCallout">
            <a:avLst>
              <a:gd name="adj1" fmla="val -56726"/>
              <a:gd name="adj2" fmla="val 46645"/>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自分に似合うアクセサリー</a:t>
            </a:r>
            <a:endParaRPr kumimoji="1" lang="en-US" altLang="ja-JP" sz="2400" dirty="0">
              <a:solidFill>
                <a:schemeClr val="tx1">
                  <a:lumMod val="95000"/>
                  <a:lumOff val="5000"/>
                </a:schemeClr>
              </a:solidFill>
            </a:endParaRPr>
          </a:p>
          <a:p>
            <a:pPr algn="ctr"/>
            <a:r>
              <a:rPr kumimoji="1" lang="ja-JP" altLang="en-US" sz="2400" dirty="0">
                <a:solidFill>
                  <a:schemeClr val="tx1">
                    <a:lumMod val="95000"/>
                    <a:lumOff val="5000"/>
                  </a:schemeClr>
                </a:solidFill>
              </a:rPr>
              <a:t>がほしい</a:t>
            </a:r>
          </a:p>
        </p:txBody>
      </p:sp>
      <p:sp>
        <p:nvSpPr>
          <p:cNvPr id="8" name="吹き出し: 角を丸めた四角形 7">
            <a:extLst>
              <a:ext uri="{FF2B5EF4-FFF2-40B4-BE49-F238E27FC236}">
                <a16:creationId xmlns:a16="http://schemas.microsoft.com/office/drawing/2014/main" id="{43537F3D-6299-20F7-600B-911999A731A8}"/>
              </a:ext>
            </a:extLst>
          </p:cNvPr>
          <p:cNvSpPr/>
          <p:nvPr/>
        </p:nvSpPr>
        <p:spPr>
          <a:xfrm>
            <a:off x="1521214" y="5274563"/>
            <a:ext cx="4259476" cy="1006842"/>
          </a:xfrm>
          <a:prstGeom prst="wedgeRoundRectCallout">
            <a:avLst>
              <a:gd name="adj1" fmla="val -55042"/>
              <a:gd name="adj2" fmla="val -28988"/>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小麦アレルギーでも</a:t>
            </a:r>
            <a:endParaRPr kumimoji="1" lang="en-US" altLang="ja-JP" sz="2400" dirty="0">
              <a:solidFill>
                <a:schemeClr val="tx1">
                  <a:lumMod val="95000"/>
                  <a:lumOff val="5000"/>
                </a:schemeClr>
              </a:solidFill>
            </a:endParaRPr>
          </a:p>
          <a:p>
            <a:pPr algn="ctr"/>
            <a:r>
              <a:rPr kumimoji="1" lang="ja-JP" altLang="en-US" sz="2400" dirty="0">
                <a:solidFill>
                  <a:schemeClr val="tx1">
                    <a:lumMod val="95000"/>
                    <a:lumOff val="5000"/>
                  </a:schemeClr>
                </a:solidFill>
              </a:rPr>
              <a:t>パスタが食べたい</a:t>
            </a:r>
          </a:p>
        </p:txBody>
      </p:sp>
      <p:sp>
        <p:nvSpPr>
          <p:cNvPr id="10" name="テキスト ボックス 9">
            <a:extLst>
              <a:ext uri="{FF2B5EF4-FFF2-40B4-BE49-F238E27FC236}">
                <a16:creationId xmlns:a16="http://schemas.microsoft.com/office/drawing/2014/main" id="{D4544611-8867-486F-B795-29D81189260F}"/>
              </a:ext>
            </a:extLst>
          </p:cNvPr>
          <p:cNvSpPr txBox="1"/>
          <p:nvPr/>
        </p:nvSpPr>
        <p:spPr>
          <a:xfrm>
            <a:off x="6106514" y="2391522"/>
            <a:ext cx="5926821" cy="1107996"/>
          </a:xfrm>
          <a:prstGeom prst="rect">
            <a:avLst/>
          </a:prstGeom>
          <a:noFill/>
        </p:spPr>
        <p:txBody>
          <a:bodyPr wrap="square">
            <a:spAutoFit/>
          </a:bodyPr>
          <a:lstStyle/>
          <a:p>
            <a:r>
              <a:rPr lang="ja-JP" altLang="en-US" sz="2800" dirty="0">
                <a:solidFill>
                  <a:srgbClr val="FFC000"/>
                </a:solidFill>
              </a:rPr>
              <a:t>■</a:t>
            </a:r>
            <a:r>
              <a:rPr lang="ja-JP" altLang="en-US" sz="2800" dirty="0"/>
              <a:t>社会視点の</a:t>
            </a:r>
            <a:r>
              <a:rPr lang="en-US" altLang="ja-JP" sz="2800" dirty="0"/>
              <a:t>Need</a:t>
            </a:r>
          </a:p>
          <a:p>
            <a:endParaRPr lang="en-US" altLang="ja-JP" sz="1100" dirty="0"/>
          </a:p>
          <a:p>
            <a:r>
              <a:rPr lang="ja-JP" altLang="en-US" sz="2600" dirty="0"/>
              <a:t>　社会が要望していること</a:t>
            </a:r>
          </a:p>
        </p:txBody>
      </p:sp>
      <p:pic>
        <p:nvPicPr>
          <p:cNvPr id="11" name="図 10">
            <a:extLst>
              <a:ext uri="{FF2B5EF4-FFF2-40B4-BE49-F238E27FC236}">
                <a16:creationId xmlns:a16="http://schemas.microsoft.com/office/drawing/2014/main" id="{06D7C518-8010-8CBB-2913-5116A3203D3F}"/>
              </a:ext>
            </a:extLst>
          </p:cNvPr>
          <p:cNvPicPr>
            <a:picLocks noChangeAspect="1"/>
          </p:cNvPicPr>
          <p:nvPr/>
        </p:nvPicPr>
        <p:blipFill>
          <a:blip r:embed="rId4"/>
          <a:stretch>
            <a:fillRect/>
          </a:stretch>
        </p:blipFill>
        <p:spPr>
          <a:xfrm flipH="1">
            <a:off x="10415515" y="4705819"/>
            <a:ext cx="1609333" cy="2063970"/>
          </a:xfrm>
          <a:prstGeom prst="rect">
            <a:avLst/>
          </a:prstGeom>
        </p:spPr>
      </p:pic>
      <p:sp>
        <p:nvSpPr>
          <p:cNvPr id="12" name="吹き出し: 角を丸めた四角形 11">
            <a:extLst>
              <a:ext uri="{FF2B5EF4-FFF2-40B4-BE49-F238E27FC236}">
                <a16:creationId xmlns:a16="http://schemas.microsoft.com/office/drawing/2014/main" id="{C8054FBB-651E-B30C-BAF4-FA65D11C1A00}"/>
              </a:ext>
            </a:extLst>
          </p:cNvPr>
          <p:cNvSpPr/>
          <p:nvPr/>
        </p:nvSpPr>
        <p:spPr>
          <a:xfrm>
            <a:off x="6270745" y="4096427"/>
            <a:ext cx="4259476" cy="1006842"/>
          </a:xfrm>
          <a:prstGeom prst="wedgeRoundRectCallout">
            <a:avLst>
              <a:gd name="adj1" fmla="val 57835"/>
              <a:gd name="adj2" fmla="val 3649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プラスチック製品を</a:t>
            </a:r>
            <a:endParaRPr lang="en-US" altLang="ja-JP" sz="2400" dirty="0">
              <a:solidFill>
                <a:schemeClr val="tx1">
                  <a:lumMod val="95000"/>
                  <a:lumOff val="5000"/>
                </a:schemeClr>
              </a:solidFill>
            </a:endParaRPr>
          </a:p>
          <a:p>
            <a:pPr algn="ctr"/>
            <a:r>
              <a:rPr lang="ja-JP" altLang="en-US" sz="2400" dirty="0">
                <a:solidFill>
                  <a:schemeClr val="tx1">
                    <a:lumMod val="95000"/>
                    <a:lumOff val="5000"/>
                  </a:schemeClr>
                </a:solidFill>
              </a:rPr>
              <a:t>削減したい（してほしい）</a:t>
            </a:r>
            <a:endParaRPr kumimoji="1" lang="ja-JP" altLang="en-US" sz="2400" dirty="0">
              <a:solidFill>
                <a:schemeClr val="tx1">
                  <a:lumMod val="95000"/>
                  <a:lumOff val="5000"/>
                </a:schemeClr>
              </a:solidFill>
            </a:endParaRPr>
          </a:p>
        </p:txBody>
      </p:sp>
      <p:sp>
        <p:nvSpPr>
          <p:cNvPr id="13" name="吹き出し: 角を丸めた四角形 12">
            <a:extLst>
              <a:ext uri="{FF2B5EF4-FFF2-40B4-BE49-F238E27FC236}">
                <a16:creationId xmlns:a16="http://schemas.microsoft.com/office/drawing/2014/main" id="{AA45E3A1-D248-66C5-F6B1-C05BAC929737}"/>
              </a:ext>
            </a:extLst>
          </p:cNvPr>
          <p:cNvSpPr/>
          <p:nvPr/>
        </p:nvSpPr>
        <p:spPr>
          <a:xfrm>
            <a:off x="6270745" y="5234383"/>
            <a:ext cx="4259476" cy="1006842"/>
          </a:xfrm>
          <a:prstGeom prst="wedgeRoundRectCallout">
            <a:avLst>
              <a:gd name="adj1" fmla="val 56764"/>
              <a:gd name="adj2" fmla="val 2406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ジェンダー平等を</a:t>
            </a:r>
            <a:endParaRPr lang="en-US" altLang="ja-JP" sz="2400" dirty="0">
              <a:solidFill>
                <a:schemeClr val="tx1">
                  <a:lumMod val="95000"/>
                  <a:lumOff val="5000"/>
                </a:schemeClr>
              </a:solidFill>
            </a:endParaRPr>
          </a:p>
          <a:p>
            <a:pPr algn="ctr"/>
            <a:r>
              <a:rPr lang="ja-JP" altLang="en-US" sz="2400" dirty="0">
                <a:solidFill>
                  <a:schemeClr val="tx1">
                    <a:lumMod val="95000"/>
                    <a:lumOff val="5000"/>
                  </a:schemeClr>
                </a:solidFill>
              </a:rPr>
              <a:t>実現したい（してほしい）</a:t>
            </a:r>
            <a:endParaRPr kumimoji="1" lang="ja-JP" altLang="en-US" sz="2400" dirty="0">
              <a:solidFill>
                <a:schemeClr val="tx1">
                  <a:lumMod val="95000"/>
                  <a:lumOff val="5000"/>
                </a:schemeClr>
              </a:solidFill>
            </a:endParaRPr>
          </a:p>
        </p:txBody>
      </p:sp>
      <p:sp>
        <p:nvSpPr>
          <p:cNvPr id="6" name="タイトル 1">
            <a:extLst>
              <a:ext uri="{FF2B5EF4-FFF2-40B4-BE49-F238E27FC236}">
                <a16:creationId xmlns:a16="http://schemas.microsoft.com/office/drawing/2014/main" id="{34886A63-43B8-740A-5919-7DA2EEB66EF4}"/>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9" name="スライド番号プレースホルダー 8">
            <a:extLst>
              <a:ext uri="{FF2B5EF4-FFF2-40B4-BE49-F238E27FC236}">
                <a16:creationId xmlns:a16="http://schemas.microsoft.com/office/drawing/2014/main" id="{B4308341-55D0-6720-B88C-C9301BF5FCF4}"/>
              </a:ext>
            </a:extLst>
          </p:cNvPr>
          <p:cNvSpPr>
            <a:spLocks noGrp="1"/>
          </p:cNvSpPr>
          <p:nvPr>
            <p:ph type="sldNum" sz="quarter" idx="12"/>
          </p:nvPr>
        </p:nvSpPr>
        <p:spPr/>
        <p:txBody>
          <a:bodyPr/>
          <a:lstStyle/>
          <a:p>
            <a:fld id="{D547F3C1-27F6-4660-9836-343ED439E7C1}" type="slidenum">
              <a:rPr kumimoji="1" lang="ja-JP" altLang="en-US" smtClean="0"/>
              <a:t>17</a:t>
            </a:fld>
            <a:endParaRPr kumimoji="1" lang="ja-JP" altLang="en-US"/>
          </a:p>
        </p:txBody>
      </p:sp>
    </p:spTree>
    <p:extLst>
      <p:ext uri="{BB962C8B-B14F-4D97-AF65-F5344CB8AC3E}">
        <p14:creationId xmlns:p14="http://schemas.microsoft.com/office/powerpoint/2010/main" val="1389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animBg="1"/>
      <p:bldP spid="8" grpId="0" animBg="1"/>
      <p:bldP spid="10"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13F8-1667-5E40-1094-9111E822586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B75939E-FDDF-5618-F6BF-ABC306DC38DF}"/>
              </a:ext>
            </a:extLst>
          </p:cNvPr>
          <p:cNvPicPr>
            <a:picLocks noChangeAspect="1"/>
          </p:cNvPicPr>
          <p:nvPr/>
        </p:nvPicPr>
        <p:blipFill>
          <a:blip r:embed="rId3"/>
          <a:stretch>
            <a:fillRect/>
          </a:stretch>
        </p:blipFill>
        <p:spPr>
          <a:xfrm>
            <a:off x="-49940" y="4705819"/>
            <a:ext cx="1826426" cy="2074819"/>
          </a:xfrm>
          <a:prstGeom prst="rect">
            <a:avLst/>
          </a:prstGeom>
        </p:spPr>
      </p:pic>
      <p:sp>
        <p:nvSpPr>
          <p:cNvPr id="2" name="タイトル 1">
            <a:extLst>
              <a:ext uri="{FF2B5EF4-FFF2-40B4-BE49-F238E27FC236}">
                <a16:creationId xmlns:a16="http://schemas.microsoft.com/office/drawing/2014/main" id="{3F3545BD-08C2-65EA-8144-1393F06BD733}"/>
              </a:ext>
            </a:extLst>
          </p:cNvPr>
          <p:cNvSpPr>
            <a:spLocks noGrp="1"/>
          </p:cNvSpPr>
          <p:nvPr>
            <p:ph type="title"/>
          </p:nvPr>
        </p:nvSpPr>
        <p:spPr>
          <a:xfrm>
            <a:off x="0" y="18255"/>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6" name="テキスト ボックス 15">
            <a:extLst>
              <a:ext uri="{FF2B5EF4-FFF2-40B4-BE49-F238E27FC236}">
                <a16:creationId xmlns:a16="http://schemas.microsoft.com/office/drawing/2014/main" id="{59177BF4-CFD2-B1F9-E929-D9B8CCBB10EA}"/>
              </a:ext>
            </a:extLst>
          </p:cNvPr>
          <p:cNvSpPr txBox="1"/>
          <p:nvPr/>
        </p:nvSpPr>
        <p:spPr>
          <a:xfrm>
            <a:off x="992838" y="1247984"/>
            <a:ext cx="10770156" cy="707886"/>
          </a:xfrm>
          <a:prstGeom prst="rect">
            <a:avLst/>
          </a:prstGeom>
          <a:noFill/>
        </p:spPr>
        <p:txBody>
          <a:bodyPr wrap="square">
            <a:spAutoFit/>
          </a:bodyPr>
          <a:lstStyle/>
          <a:p>
            <a:r>
              <a:rPr lang="en-US" altLang="ja-JP" sz="4000" b="1" dirty="0"/>
              <a:t>Can </a:t>
            </a:r>
            <a:r>
              <a:rPr lang="ja-JP" altLang="en-US" sz="2800" dirty="0"/>
              <a:t>＝あなたの強み・スキル</a:t>
            </a:r>
          </a:p>
        </p:txBody>
      </p:sp>
      <p:sp>
        <p:nvSpPr>
          <p:cNvPr id="4" name="テキスト ボックス 3">
            <a:extLst>
              <a:ext uri="{FF2B5EF4-FFF2-40B4-BE49-F238E27FC236}">
                <a16:creationId xmlns:a16="http://schemas.microsoft.com/office/drawing/2014/main" id="{FBD7FE28-F6E1-BC4F-4F05-B786BFF64DE8}"/>
              </a:ext>
            </a:extLst>
          </p:cNvPr>
          <p:cNvSpPr txBox="1"/>
          <p:nvPr/>
        </p:nvSpPr>
        <p:spPr>
          <a:xfrm>
            <a:off x="461569" y="2244379"/>
            <a:ext cx="5149946" cy="1754326"/>
          </a:xfrm>
          <a:prstGeom prst="rect">
            <a:avLst/>
          </a:prstGeom>
          <a:noFill/>
        </p:spPr>
        <p:txBody>
          <a:bodyPr wrap="square">
            <a:spAutoFit/>
          </a:bodyPr>
          <a:lstStyle/>
          <a:p>
            <a:r>
              <a:rPr lang="ja-JP" altLang="en-US" sz="2800" dirty="0">
                <a:solidFill>
                  <a:srgbClr val="00B0F0"/>
                </a:solidFill>
              </a:rPr>
              <a:t>■</a:t>
            </a:r>
            <a:r>
              <a:rPr lang="ja-JP" altLang="en-US" sz="2800" dirty="0">
                <a:solidFill>
                  <a:schemeClr val="tx1">
                    <a:lumMod val="95000"/>
                    <a:lumOff val="5000"/>
                  </a:schemeClr>
                </a:solidFill>
              </a:rPr>
              <a:t>自分視点の</a:t>
            </a:r>
            <a:r>
              <a:rPr lang="en-US" altLang="ja-JP" sz="2800" dirty="0">
                <a:solidFill>
                  <a:schemeClr val="tx1">
                    <a:lumMod val="95000"/>
                    <a:lumOff val="5000"/>
                  </a:schemeClr>
                </a:solidFill>
              </a:rPr>
              <a:t>Can</a:t>
            </a:r>
            <a:endParaRPr lang="en-US" altLang="ja-JP" sz="1100" dirty="0">
              <a:solidFill>
                <a:schemeClr val="tx1">
                  <a:lumMod val="95000"/>
                  <a:lumOff val="5000"/>
                </a:schemeClr>
              </a:solidFill>
            </a:endParaRPr>
          </a:p>
          <a:p>
            <a:r>
              <a:rPr lang="ja-JP" altLang="en-US" sz="2600" dirty="0">
                <a:solidFill>
                  <a:schemeClr val="tx1">
                    <a:lumMod val="95000"/>
                    <a:lumOff val="5000"/>
                  </a:schemeClr>
                </a:solidFill>
              </a:rPr>
              <a:t>　自分ができること</a:t>
            </a:r>
            <a:endParaRPr lang="en-US" altLang="ja-JP" sz="2600" dirty="0">
              <a:solidFill>
                <a:schemeClr val="tx1">
                  <a:lumMod val="95000"/>
                  <a:lumOff val="5000"/>
                </a:schemeClr>
              </a:solidFill>
            </a:endParaRPr>
          </a:p>
          <a:p>
            <a:r>
              <a:rPr lang="ja-JP" altLang="en-US" sz="2600" dirty="0">
                <a:solidFill>
                  <a:schemeClr val="tx1">
                    <a:lumMod val="95000"/>
                    <a:lumOff val="5000"/>
                  </a:schemeClr>
                </a:solidFill>
              </a:rPr>
              <a:t>（できると自覚していること）</a:t>
            </a:r>
            <a:endParaRPr lang="en-US" altLang="ja-JP" sz="2600" dirty="0"/>
          </a:p>
          <a:p>
            <a:endParaRPr lang="en-US" altLang="ja-JP" sz="2800" dirty="0"/>
          </a:p>
        </p:txBody>
      </p:sp>
      <p:sp>
        <p:nvSpPr>
          <p:cNvPr id="5" name="吹き出し: 角を丸めた四角形 4">
            <a:extLst>
              <a:ext uri="{FF2B5EF4-FFF2-40B4-BE49-F238E27FC236}">
                <a16:creationId xmlns:a16="http://schemas.microsoft.com/office/drawing/2014/main" id="{C83B98E4-62EF-D546-C78D-EDD7D8DCC3E7}"/>
              </a:ext>
            </a:extLst>
          </p:cNvPr>
          <p:cNvSpPr/>
          <p:nvPr/>
        </p:nvSpPr>
        <p:spPr>
          <a:xfrm>
            <a:off x="1521214" y="4096427"/>
            <a:ext cx="4259476" cy="1040982"/>
          </a:xfrm>
          <a:prstGeom prst="wedgeRoundRectCallout">
            <a:avLst>
              <a:gd name="adj1" fmla="val -56726"/>
              <a:gd name="adj2" fmla="val 46645"/>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動画編集ができる</a:t>
            </a:r>
          </a:p>
        </p:txBody>
      </p:sp>
      <p:sp>
        <p:nvSpPr>
          <p:cNvPr id="8" name="吹き出し: 角を丸めた四角形 7">
            <a:extLst>
              <a:ext uri="{FF2B5EF4-FFF2-40B4-BE49-F238E27FC236}">
                <a16:creationId xmlns:a16="http://schemas.microsoft.com/office/drawing/2014/main" id="{43537F3D-6299-20F7-600B-911999A731A8}"/>
              </a:ext>
            </a:extLst>
          </p:cNvPr>
          <p:cNvSpPr/>
          <p:nvPr/>
        </p:nvSpPr>
        <p:spPr>
          <a:xfrm>
            <a:off x="1521214" y="5274563"/>
            <a:ext cx="4259476" cy="1006842"/>
          </a:xfrm>
          <a:prstGeom prst="wedgeRoundRectCallout">
            <a:avLst>
              <a:gd name="adj1" fmla="val -55042"/>
              <a:gd name="adj2" fmla="val -28988"/>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効率的に体を鍛えること</a:t>
            </a:r>
            <a:endParaRPr kumimoji="1" lang="en-US" altLang="ja-JP" sz="2400" dirty="0">
              <a:solidFill>
                <a:schemeClr val="tx1">
                  <a:lumMod val="95000"/>
                  <a:lumOff val="5000"/>
                </a:schemeClr>
              </a:solidFill>
            </a:endParaRPr>
          </a:p>
          <a:p>
            <a:pPr algn="ctr"/>
            <a:r>
              <a:rPr kumimoji="1" lang="ja-JP" altLang="en-US" sz="2400" dirty="0">
                <a:solidFill>
                  <a:schemeClr val="tx1">
                    <a:lumMod val="95000"/>
                    <a:lumOff val="5000"/>
                  </a:schemeClr>
                </a:solidFill>
              </a:rPr>
              <a:t>ができる</a:t>
            </a:r>
          </a:p>
        </p:txBody>
      </p:sp>
      <p:sp>
        <p:nvSpPr>
          <p:cNvPr id="10" name="テキスト ボックス 9">
            <a:extLst>
              <a:ext uri="{FF2B5EF4-FFF2-40B4-BE49-F238E27FC236}">
                <a16:creationId xmlns:a16="http://schemas.microsoft.com/office/drawing/2014/main" id="{D4544611-8867-486F-B795-29D81189260F}"/>
              </a:ext>
            </a:extLst>
          </p:cNvPr>
          <p:cNvSpPr txBox="1"/>
          <p:nvPr/>
        </p:nvSpPr>
        <p:spPr>
          <a:xfrm>
            <a:off x="6106514" y="2244379"/>
            <a:ext cx="5926821" cy="1723549"/>
          </a:xfrm>
          <a:prstGeom prst="rect">
            <a:avLst/>
          </a:prstGeom>
          <a:noFill/>
        </p:spPr>
        <p:txBody>
          <a:bodyPr wrap="square">
            <a:spAutoFit/>
          </a:bodyPr>
          <a:lstStyle/>
          <a:p>
            <a:r>
              <a:rPr lang="ja-JP" altLang="en-US" sz="2800" dirty="0">
                <a:solidFill>
                  <a:srgbClr val="FFC000"/>
                </a:solidFill>
              </a:rPr>
              <a:t>■</a:t>
            </a:r>
            <a:r>
              <a:rPr lang="ja-JP" altLang="en-US" sz="2800" dirty="0"/>
              <a:t>社会視点の</a:t>
            </a:r>
            <a:r>
              <a:rPr lang="en-US" altLang="ja-JP" sz="2800" dirty="0"/>
              <a:t>Can</a:t>
            </a:r>
            <a:endParaRPr lang="en-US" altLang="ja-JP" sz="1100" dirty="0"/>
          </a:p>
          <a:p>
            <a:r>
              <a:rPr lang="ja-JP" altLang="en-US" sz="2600" dirty="0"/>
              <a:t>　社会から見て自分にできること</a:t>
            </a:r>
            <a:endParaRPr lang="en-US" altLang="ja-JP" sz="2600" dirty="0"/>
          </a:p>
          <a:p>
            <a:r>
              <a:rPr lang="ja-JP" altLang="en-US" sz="2600" dirty="0"/>
              <a:t>（社会からやってほしいと期待される</a:t>
            </a:r>
            <a:endParaRPr lang="en-US" altLang="ja-JP" sz="2600" dirty="0"/>
          </a:p>
          <a:p>
            <a:r>
              <a:rPr lang="ja-JP" altLang="en-US" sz="2600" dirty="0"/>
              <a:t>　こと）</a:t>
            </a:r>
          </a:p>
        </p:txBody>
      </p:sp>
      <p:pic>
        <p:nvPicPr>
          <p:cNvPr id="11" name="図 10">
            <a:extLst>
              <a:ext uri="{FF2B5EF4-FFF2-40B4-BE49-F238E27FC236}">
                <a16:creationId xmlns:a16="http://schemas.microsoft.com/office/drawing/2014/main" id="{06D7C518-8010-8CBB-2913-5116A3203D3F}"/>
              </a:ext>
            </a:extLst>
          </p:cNvPr>
          <p:cNvPicPr>
            <a:picLocks noChangeAspect="1"/>
          </p:cNvPicPr>
          <p:nvPr/>
        </p:nvPicPr>
        <p:blipFill>
          <a:blip r:embed="rId4"/>
          <a:stretch>
            <a:fillRect/>
          </a:stretch>
        </p:blipFill>
        <p:spPr>
          <a:xfrm flipH="1">
            <a:off x="10415515" y="4705819"/>
            <a:ext cx="1609333" cy="2063970"/>
          </a:xfrm>
          <a:prstGeom prst="rect">
            <a:avLst/>
          </a:prstGeom>
        </p:spPr>
      </p:pic>
      <p:sp>
        <p:nvSpPr>
          <p:cNvPr id="12" name="吹き出し: 角を丸めた四角形 11">
            <a:extLst>
              <a:ext uri="{FF2B5EF4-FFF2-40B4-BE49-F238E27FC236}">
                <a16:creationId xmlns:a16="http://schemas.microsoft.com/office/drawing/2014/main" id="{C8054FBB-651E-B30C-BAF4-FA65D11C1A00}"/>
              </a:ext>
            </a:extLst>
          </p:cNvPr>
          <p:cNvSpPr/>
          <p:nvPr/>
        </p:nvSpPr>
        <p:spPr>
          <a:xfrm>
            <a:off x="6001407" y="4096427"/>
            <a:ext cx="4528814" cy="1006842"/>
          </a:xfrm>
          <a:prstGeom prst="wedgeRoundRectCallout">
            <a:avLst>
              <a:gd name="adj1" fmla="val 57835"/>
              <a:gd name="adj2" fmla="val 3649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フェアトレード商品を仕入れる（ことを期待されている）</a:t>
            </a:r>
            <a:endParaRPr kumimoji="1" lang="ja-JP" altLang="en-US" sz="2400" dirty="0">
              <a:solidFill>
                <a:schemeClr val="tx1">
                  <a:lumMod val="95000"/>
                  <a:lumOff val="5000"/>
                </a:schemeClr>
              </a:solidFill>
            </a:endParaRPr>
          </a:p>
        </p:txBody>
      </p:sp>
      <p:sp>
        <p:nvSpPr>
          <p:cNvPr id="13" name="吹き出し: 角を丸めた四角形 12">
            <a:extLst>
              <a:ext uri="{FF2B5EF4-FFF2-40B4-BE49-F238E27FC236}">
                <a16:creationId xmlns:a16="http://schemas.microsoft.com/office/drawing/2014/main" id="{AA45E3A1-D248-66C5-F6B1-C05BAC929737}"/>
              </a:ext>
            </a:extLst>
          </p:cNvPr>
          <p:cNvSpPr/>
          <p:nvPr/>
        </p:nvSpPr>
        <p:spPr>
          <a:xfrm>
            <a:off x="6001407" y="5234383"/>
            <a:ext cx="4528814" cy="1006842"/>
          </a:xfrm>
          <a:prstGeom prst="wedgeRoundRectCallout">
            <a:avLst>
              <a:gd name="adj1" fmla="val 56764"/>
              <a:gd name="adj2" fmla="val 24061"/>
              <a:gd name="adj3" fmla="val 16667"/>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災害に強い建物の構造を考える（ことを期待されている）</a:t>
            </a:r>
            <a:endParaRPr kumimoji="1" lang="ja-JP" altLang="en-US" sz="2400" dirty="0">
              <a:solidFill>
                <a:schemeClr val="tx1">
                  <a:lumMod val="95000"/>
                  <a:lumOff val="5000"/>
                </a:schemeClr>
              </a:solidFill>
            </a:endParaRPr>
          </a:p>
        </p:txBody>
      </p:sp>
      <p:sp>
        <p:nvSpPr>
          <p:cNvPr id="7" name="タイトル 1">
            <a:extLst>
              <a:ext uri="{FF2B5EF4-FFF2-40B4-BE49-F238E27FC236}">
                <a16:creationId xmlns:a16="http://schemas.microsoft.com/office/drawing/2014/main" id="{25255DE1-8A3B-53DF-4F4C-0FBF631FDE67}"/>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9" name="スライド番号プレースホルダー 8">
            <a:extLst>
              <a:ext uri="{FF2B5EF4-FFF2-40B4-BE49-F238E27FC236}">
                <a16:creationId xmlns:a16="http://schemas.microsoft.com/office/drawing/2014/main" id="{703DDDD0-DBDC-8873-153A-05532D1D0892}"/>
              </a:ext>
            </a:extLst>
          </p:cNvPr>
          <p:cNvSpPr>
            <a:spLocks noGrp="1"/>
          </p:cNvSpPr>
          <p:nvPr>
            <p:ph type="sldNum" sz="quarter" idx="12"/>
          </p:nvPr>
        </p:nvSpPr>
        <p:spPr/>
        <p:txBody>
          <a:bodyPr/>
          <a:lstStyle/>
          <a:p>
            <a:fld id="{D547F3C1-27F6-4660-9836-343ED439E7C1}" type="slidenum">
              <a:rPr kumimoji="1" lang="ja-JP" altLang="en-US" smtClean="0"/>
              <a:t>18</a:t>
            </a:fld>
            <a:endParaRPr kumimoji="1" lang="ja-JP" altLang="en-US"/>
          </a:p>
        </p:txBody>
      </p:sp>
    </p:spTree>
    <p:extLst>
      <p:ext uri="{BB962C8B-B14F-4D97-AF65-F5344CB8AC3E}">
        <p14:creationId xmlns:p14="http://schemas.microsoft.com/office/powerpoint/2010/main" val="21225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animBg="1"/>
      <p:bldP spid="8" grpId="0" animBg="1"/>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13F8-1667-5E40-1094-9111E822586F}"/>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3AC430FF-B1B7-2956-47DD-81CB12E2C4EA}"/>
              </a:ext>
            </a:extLst>
          </p:cNvPr>
          <p:cNvPicPr>
            <a:picLocks noChangeAspect="1"/>
          </p:cNvPicPr>
          <p:nvPr/>
        </p:nvPicPr>
        <p:blipFill>
          <a:blip r:embed="rId3"/>
          <a:stretch>
            <a:fillRect/>
          </a:stretch>
        </p:blipFill>
        <p:spPr>
          <a:xfrm>
            <a:off x="10260205" y="4263564"/>
            <a:ext cx="1799593" cy="2730417"/>
          </a:xfrm>
          <a:prstGeom prst="rect">
            <a:avLst/>
          </a:prstGeom>
        </p:spPr>
      </p:pic>
      <p:sp>
        <p:nvSpPr>
          <p:cNvPr id="2" name="タイトル 1">
            <a:extLst>
              <a:ext uri="{FF2B5EF4-FFF2-40B4-BE49-F238E27FC236}">
                <a16:creationId xmlns:a16="http://schemas.microsoft.com/office/drawing/2014/main" id="{3F3545BD-08C2-65EA-8144-1393F06BD733}"/>
              </a:ext>
            </a:extLst>
          </p:cNvPr>
          <p:cNvSpPr>
            <a:spLocks noGrp="1"/>
          </p:cNvSpPr>
          <p:nvPr>
            <p:ph type="title"/>
          </p:nvPr>
        </p:nvSpPr>
        <p:spPr>
          <a:xfrm>
            <a:off x="0" y="18255"/>
            <a:ext cx="10911840" cy="1325563"/>
          </a:xfrm>
        </p:spPr>
        <p:txBody>
          <a:bodyPr>
            <a:normAutofit/>
          </a:bodyPr>
          <a:lstStyle/>
          <a:p>
            <a:r>
              <a:rPr kumimoji="1" lang="en-US" altLang="ja-JP" sz="4000" b="1" dirty="0"/>
              <a:t>Will-Need-Can</a:t>
            </a:r>
            <a:r>
              <a:rPr kumimoji="1" lang="ja-JP" altLang="en-US" sz="4000" b="1" dirty="0"/>
              <a:t>から、社会課題を考えよう</a:t>
            </a:r>
          </a:p>
        </p:txBody>
      </p:sp>
      <p:pic>
        <p:nvPicPr>
          <p:cNvPr id="12" name="図 11">
            <a:extLst>
              <a:ext uri="{FF2B5EF4-FFF2-40B4-BE49-F238E27FC236}">
                <a16:creationId xmlns:a16="http://schemas.microsoft.com/office/drawing/2014/main" id="{6F1FD886-EB06-69D3-4601-A84CB348E2DD}"/>
              </a:ext>
            </a:extLst>
          </p:cNvPr>
          <p:cNvPicPr>
            <a:picLocks noChangeAspect="1"/>
          </p:cNvPicPr>
          <p:nvPr/>
        </p:nvPicPr>
        <p:blipFill>
          <a:blip r:embed="rId4"/>
          <a:stretch>
            <a:fillRect/>
          </a:stretch>
        </p:blipFill>
        <p:spPr>
          <a:xfrm>
            <a:off x="771181" y="1060328"/>
            <a:ext cx="6092606" cy="5639988"/>
          </a:xfrm>
          <a:prstGeom prst="rect">
            <a:avLst/>
          </a:prstGeom>
        </p:spPr>
      </p:pic>
      <p:sp>
        <p:nvSpPr>
          <p:cNvPr id="16" name="テキスト ボックス 15">
            <a:extLst>
              <a:ext uri="{FF2B5EF4-FFF2-40B4-BE49-F238E27FC236}">
                <a16:creationId xmlns:a16="http://schemas.microsoft.com/office/drawing/2014/main" id="{59177BF4-CFD2-B1F9-E929-D9B8CCBB10EA}"/>
              </a:ext>
            </a:extLst>
          </p:cNvPr>
          <p:cNvSpPr txBox="1"/>
          <p:nvPr/>
        </p:nvSpPr>
        <p:spPr>
          <a:xfrm>
            <a:off x="6995989" y="1913905"/>
            <a:ext cx="4296299" cy="2677656"/>
          </a:xfrm>
          <a:prstGeom prst="rect">
            <a:avLst/>
          </a:prstGeom>
          <a:noFill/>
        </p:spPr>
        <p:txBody>
          <a:bodyPr wrap="square">
            <a:spAutoFit/>
          </a:bodyPr>
          <a:lstStyle/>
          <a:p>
            <a:r>
              <a:rPr lang="en-US" altLang="ja-JP" sz="2800" dirty="0"/>
              <a:t>Will-Need-Can</a:t>
            </a:r>
            <a:r>
              <a:rPr lang="ja-JP" altLang="en-US" sz="2800" dirty="0"/>
              <a:t>の </a:t>
            </a:r>
            <a:r>
              <a:rPr lang="en-US" altLang="ja-JP" sz="2800" dirty="0"/>
              <a:t>3</a:t>
            </a:r>
            <a:r>
              <a:rPr lang="ja-JP" altLang="en-US" sz="2800" dirty="0"/>
              <a:t>つが重なる部分が、あなたが興味を持って、考えや</a:t>
            </a:r>
            <a:endParaRPr lang="en-US" altLang="ja-JP" sz="2800" dirty="0"/>
          </a:p>
          <a:p>
            <a:r>
              <a:rPr lang="ja-JP" altLang="en-US" sz="2800" dirty="0"/>
              <a:t>特徴・強みを活かせる </a:t>
            </a:r>
            <a:r>
              <a:rPr lang="ja-JP" altLang="en-US" sz="2800" b="1" dirty="0">
                <a:solidFill>
                  <a:srgbClr val="00B0F0"/>
                </a:solidFill>
              </a:rPr>
              <a:t>「あなたのテーマ」</a:t>
            </a:r>
            <a:r>
              <a:rPr lang="ja-JP" altLang="en-US" sz="2800" dirty="0"/>
              <a:t>に</a:t>
            </a:r>
            <a:endParaRPr lang="en-US" altLang="ja-JP" sz="2800" dirty="0"/>
          </a:p>
          <a:p>
            <a:r>
              <a:rPr lang="ja-JP" altLang="en-US" sz="2800" dirty="0"/>
              <a:t>なる可能性が高いです！</a:t>
            </a:r>
          </a:p>
        </p:txBody>
      </p:sp>
      <p:sp>
        <p:nvSpPr>
          <p:cNvPr id="17" name="コンテンツ プレースホルダー 4">
            <a:extLst>
              <a:ext uri="{FF2B5EF4-FFF2-40B4-BE49-F238E27FC236}">
                <a16:creationId xmlns:a16="http://schemas.microsoft.com/office/drawing/2014/main" id="{4358DC35-E227-E7CD-BFC2-A4B0BF3340A5}"/>
              </a:ext>
            </a:extLst>
          </p:cNvPr>
          <p:cNvSpPr txBox="1">
            <a:spLocks/>
          </p:cNvSpPr>
          <p:nvPr/>
        </p:nvSpPr>
        <p:spPr>
          <a:xfrm>
            <a:off x="7065917" y="1291685"/>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ポイント</a:t>
            </a:r>
            <a:endParaRPr lang="en-US" altLang="ja-JP" sz="2400" dirty="0"/>
          </a:p>
        </p:txBody>
      </p:sp>
      <p:pic>
        <p:nvPicPr>
          <p:cNvPr id="18" name="図 17">
            <a:extLst>
              <a:ext uri="{FF2B5EF4-FFF2-40B4-BE49-F238E27FC236}">
                <a16:creationId xmlns:a16="http://schemas.microsoft.com/office/drawing/2014/main" id="{D29B5F99-AEB9-5919-125D-657E7F8B5262}"/>
              </a:ext>
            </a:extLst>
          </p:cNvPr>
          <p:cNvPicPr>
            <a:picLocks noChangeAspect="1"/>
          </p:cNvPicPr>
          <p:nvPr/>
        </p:nvPicPr>
        <p:blipFill>
          <a:blip r:embed="rId5"/>
          <a:stretch>
            <a:fillRect/>
          </a:stretch>
        </p:blipFill>
        <p:spPr>
          <a:xfrm>
            <a:off x="7025670" y="1652900"/>
            <a:ext cx="1536325" cy="79255"/>
          </a:xfrm>
          <a:prstGeom prst="rect">
            <a:avLst/>
          </a:prstGeom>
        </p:spPr>
      </p:pic>
      <p:sp>
        <p:nvSpPr>
          <p:cNvPr id="3" name="タイトル 1">
            <a:extLst>
              <a:ext uri="{FF2B5EF4-FFF2-40B4-BE49-F238E27FC236}">
                <a16:creationId xmlns:a16="http://schemas.microsoft.com/office/drawing/2014/main" id="{A4E98475-BB2F-D804-E800-1DC8E2AFD083}"/>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P.7</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CDC1C115-EDDE-B077-EDA6-7D80E919FB34}"/>
              </a:ext>
            </a:extLst>
          </p:cNvPr>
          <p:cNvSpPr>
            <a:spLocks noGrp="1"/>
          </p:cNvSpPr>
          <p:nvPr>
            <p:ph type="sldNum" sz="quarter" idx="12"/>
          </p:nvPr>
        </p:nvSpPr>
        <p:spPr/>
        <p:txBody>
          <a:bodyPr/>
          <a:lstStyle/>
          <a:p>
            <a:fld id="{D547F3C1-27F6-4660-9836-343ED439E7C1}" type="slidenum">
              <a:rPr kumimoji="1" lang="ja-JP" altLang="en-US" smtClean="0"/>
              <a:t>19</a:t>
            </a:fld>
            <a:endParaRPr kumimoji="1" lang="ja-JP" altLang="en-US"/>
          </a:p>
        </p:txBody>
      </p:sp>
    </p:spTree>
    <p:extLst>
      <p:ext uri="{BB962C8B-B14F-4D97-AF65-F5344CB8AC3E}">
        <p14:creationId xmlns:p14="http://schemas.microsoft.com/office/powerpoint/2010/main" val="98844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144A8-1D14-BB98-D83B-CCCE24789EA2}"/>
              </a:ext>
            </a:extLst>
          </p:cNvPr>
          <p:cNvSpPr>
            <a:spLocks noGrp="1"/>
          </p:cNvSpPr>
          <p:nvPr>
            <p:ph type="title"/>
          </p:nvPr>
        </p:nvSpPr>
        <p:spPr/>
        <p:txBody>
          <a:bodyPr/>
          <a:lstStyle/>
          <a:p>
            <a:r>
              <a:rPr lang="ja-JP" altLang="en-US" b="1" dirty="0">
                <a:latin typeface="メイリオ" panose="020B0604030504040204" pitchFamily="50" charset="-128"/>
                <a:ea typeface="メイリオ" panose="020B0604030504040204" pitchFamily="50" charset="-128"/>
              </a:rPr>
              <a:t>目次</a:t>
            </a:r>
            <a:endParaRPr kumimoji="1" lang="ja-JP" altLang="en-US"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D10C8EA5-D588-9874-11A0-C8B94E2C3C83}"/>
              </a:ext>
            </a:extLst>
          </p:cNvPr>
          <p:cNvSpPr>
            <a:spLocks noGrp="1"/>
          </p:cNvSpPr>
          <p:nvPr>
            <p:ph idx="1"/>
          </p:nvPr>
        </p:nvSpPr>
        <p:spPr>
          <a:xfrm>
            <a:off x="933894" y="1474751"/>
            <a:ext cx="10515600" cy="4351338"/>
          </a:xfrm>
        </p:spPr>
        <p:txBody>
          <a:bodyPr>
            <a:normAutofit lnSpcReduction="10000"/>
          </a:bodyPr>
          <a:lstStyle/>
          <a:p>
            <a:pPr>
              <a:lnSpc>
                <a:spcPct val="150000"/>
              </a:lnSpc>
              <a:buFont typeface="Wingdings" panose="05000000000000000000" pitchFamily="2" charset="2"/>
              <a:buChar char="l"/>
            </a:pPr>
            <a:r>
              <a:rPr kumimoji="1" lang="ja-JP" altLang="en-US" dirty="0">
                <a:latin typeface="メイリオ" panose="020B0604030504040204" pitchFamily="50" charset="-128"/>
                <a:ea typeface="メイリオ" panose="020B0604030504040204" pitchFamily="50" charset="-128"/>
              </a:rPr>
              <a:t>「共感」からはじめよう</a:t>
            </a:r>
            <a:endParaRPr kumimoji="1" lang="en-US" altLang="ja-JP" dirty="0">
              <a:latin typeface="メイリオ" panose="020B0604030504040204" pitchFamily="50" charset="-128"/>
              <a:ea typeface="メイリオ" panose="020B0604030504040204" pitchFamily="50" charset="-128"/>
            </a:endParaRPr>
          </a:p>
          <a:p>
            <a:pPr>
              <a:lnSpc>
                <a:spcPct val="150000"/>
              </a:lnSpc>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rPr>
              <a:t>「自分の想い」に向き合おう</a:t>
            </a:r>
            <a:endParaRPr kumimoji="1" lang="en-US" altLang="ja-JP" dirty="0">
              <a:latin typeface="メイリオ" panose="020B0604030504040204" pitchFamily="50" charset="-128"/>
              <a:ea typeface="メイリオ" panose="020B0604030504040204" pitchFamily="50" charset="-128"/>
            </a:endParaRPr>
          </a:p>
          <a:p>
            <a:pPr>
              <a:lnSpc>
                <a:spcPct val="150000"/>
              </a:lnSpc>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rPr>
              <a:t>「価値観」を見つけよう</a:t>
            </a:r>
            <a:endParaRPr lang="en-US" altLang="ja-JP" dirty="0">
              <a:latin typeface="メイリオ" panose="020B0604030504040204" pitchFamily="50" charset="-128"/>
              <a:ea typeface="メイリオ" panose="020B0604030504040204" pitchFamily="50" charset="-128"/>
            </a:endParaRPr>
          </a:p>
          <a:p>
            <a:pPr>
              <a:lnSpc>
                <a:spcPct val="150000"/>
              </a:lnSpc>
              <a:buFont typeface="Wingdings" panose="05000000000000000000" pitchFamily="2" charset="2"/>
              <a:buChar char="l"/>
            </a:pPr>
            <a:r>
              <a:rPr kumimoji="1" lang="en-US" altLang="ja-JP" dirty="0">
                <a:latin typeface="メイリオ" panose="020B0604030504040204" pitchFamily="50" charset="-128"/>
                <a:ea typeface="メイリオ" panose="020B0604030504040204" pitchFamily="50" charset="-128"/>
              </a:rPr>
              <a:t> Will-Need-Can</a:t>
            </a:r>
            <a:r>
              <a:rPr kumimoji="1" lang="ja-JP" altLang="en-US" dirty="0">
                <a:latin typeface="メイリオ" panose="020B0604030504040204" pitchFamily="50" charset="-128"/>
                <a:ea typeface="メイリオ" panose="020B0604030504040204" pitchFamily="50" charset="-128"/>
              </a:rPr>
              <a:t>から、社会課題を考えよう</a:t>
            </a:r>
            <a:endParaRPr kumimoji="1" lang="en-US" altLang="ja-JP" dirty="0">
              <a:latin typeface="メイリオ" panose="020B0604030504040204" pitchFamily="50" charset="-128"/>
              <a:ea typeface="メイリオ" panose="020B0604030504040204" pitchFamily="50" charset="-128"/>
            </a:endParaRPr>
          </a:p>
          <a:p>
            <a:pPr>
              <a:lnSpc>
                <a:spcPct val="150000"/>
              </a:lnSpc>
              <a:buFont typeface="Wingdings" panose="05000000000000000000" pitchFamily="2" charset="2"/>
              <a:buChar char="l"/>
            </a:pPr>
            <a:r>
              <a:rPr lang="ja-JP" altLang="en-US" dirty="0">
                <a:latin typeface="メイリオ" panose="020B0604030504040204" pitchFamily="50" charset="-128"/>
                <a:ea typeface="メイリオ" panose="020B0604030504040204" pitchFamily="50" charset="-128"/>
              </a:rPr>
              <a:t> 身の回りにある「違和感」から社会課題を見つけよう</a:t>
            </a:r>
            <a:endParaRPr lang="en-US" altLang="ja-JP" dirty="0">
              <a:latin typeface="メイリオ" panose="020B0604030504040204" pitchFamily="50" charset="-128"/>
              <a:ea typeface="メイリオ" panose="020B0604030504040204" pitchFamily="50" charset="-128"/>
            </a:endParaRPr>
          </a:p>
          <a:p>
            <a:pPr>
              <a:lnSpc>
                <a:spcPct val="150000"/>
              </a:lnSpc>
              <a:buFont typeface="Wingdings" panose="05000000000000000000" pitchFamily="2" charset="2"/>
              <a:buChar char="l"/>
            </a:pPr>
            <a:r>
              <a:rPr kumimoji="1" lang="ja-JP" altLang="en-US" dirty="0">
                <a:latin typeface="メイリオ" panose="020B0604030504040204" pitchFamily="50" charset="-128"/>
                <a:ea typeface="メイリオ" panose="020B0604030504040204" pitchFamily="50" charset="-128"/>
              </a:rPr>
              <a:t> あなただからこそ、できることがある</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C8E4E4F-3847-4E08-417F-44634280BDEA}"/>
              </a:ext>
            </a:extLst>
          </p:cNvPr>
          <p:cNvSpPr>
            <a:spLocks noGrp="1"/>
          </p:cNvSpPr>
          <p:nvPr>
            <p:ph type="sldNum" sz="quarter" idx="12"/>
          </p:nvPr>
        </p:nvSpPr>
        <p:spPr/>
        <p:txBody>
          <a:bodyPr/>
          <a:lstStyle/>
          <a:p>
            <a:fld id="{D547F3C1-27F6-4660-9836-343ED439E7C1}" type="slidenum">
              <a:rPr kumimoji="1" lang="ja-JP" altLang="en-US" smtClean="0"/>
              <a:t>2</a:t>
            </a:fld>
            <a:endParaRPr kumimoji="1" lang="ja-JP" altLang="en-US"/>
          </a:p>
        </p:txBody>
      </p:sp>
    </p:spTree>
    <p:extLst>
      <p:ext uri="{BB962C8B-B14F-4D97-AF65-F5344CB8AC3E}">
        <p14:creationId xmlns:p14="http://schemas.microsoft.com/office/powerpoint/2010/main" val="83967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24C8-1484-290D-37BD-1E0599E3E94D}"/>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44210CD9-C952-4E54-9598-1273887D65DA}"/>
              </a:ext>
            </a:extLst>
          </p:cNvPr>
          <p:cNvPicPr>
            <a:picLocks noChangeAspect="1"/>
          </p:cNvPicPr>
          <p:nvPr/>
        </p:nvPicPr>
        <p:blipFill>
          <a:blip r:embed="rId3"/>
          <a:stretch>
            <a:fillRect/>
          </a:stretch>
        </p:blipFill>
        <p:spPr>
          <a:xfrm>
            <a:off x="469797" y="5156143"/>
            <a:ext cx="1609332" cy="1828200"/>
          </a:xfrm>
          <a:prstGeom prst="rect">
            <a:avLst/>
          </a:prstGeom>
        </p:spPr>
      </p:pic>
      <p:pic>
        <p:nvPicPr>
          <p:cNvPr id="2" name="図 1">
            <a:extLst>
              <a:ext uri="{FF2B5EF4-FFF2-40B4-BE49-F238E27FC236}">
                <a16:creationId xmlns:a16="http://schemas.microsoft.com/office/drawing/2014/main" id="{49C90F32-3321-8732-BFDC-AAD9E0F1B858}"/>
              </a:ext>
            </a:extLst>
          </p:cNvPr>
          <p:cNvPicPr>
            <a:picLocks noChangeAspect="1"/>
          </p:cNvPicPr>
          <p:nvPr/>
        </p:nvPicPr>
        <p:blipFill rotWithShape="1">
          <a:blip r:embed="rId4"/>
          <a:srcRect l="488" r="918"/>
          <a:stretch/>
        </p:blipFill>
        <p:spPr>
          <a:xfrm>
            <a:off x="195072" y="3074427"/>
            <a:ext cx="12020550" cy="1950468"/>
          </a:xfrm>
          <a:prstGeom prst="rect">
            <a:avLst/>
          </a:prstGeom>
        </p:spPr>
      </p:pic>
      <p:sp>
        <p:nvSpPr>
          <p:cNvPr id="7" name="タイトル 1">
            <a:extLst>
              <a:ext uri="{FF2B5EF4-FFF2-40B4-BE49-F238E27FC236}">
                <a16:creationId xmlns:a16="http://schemas.microsoft.com/office/drawing/2014/main" id="{979F26B5-4C23-4FFD-C32F-0350A296608B}"/>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3" name="コンテンツ プレースホルダー 2">
            <a:extLst>
              <a:ext uri="{FF2B5EF4-FFF2-40B4-BE49-F238E27FC236}">
                <a16:creationId xmlns:a16="http://schemas.microsoft.com/office/drawing/2014/main" id="{656D1A0A-273F-A27A-3969-55FBF895B22D}"/>
              </a:ext>
            </a:extLst>
          </p:cNvPr>
          <p:cNvSpPr txBox="1">
            <a:spLocks/>
          </p:cNvSpPr>
          <p:nvPr/>
        </p:nvSpPr>
        <p:spPr>
          <a:xfrm>
            <a:off x="427918" y="4081500"/>
            <a:ext cx="1693091" cy="466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リサイクル</a:t>
            </a:r>
            <a:endParaRPr lang="ja-JP" altLang="en-US" sz="1400" dirty="0">
              <a:latin typeface="+mn-ea"/>
            </a:endParaRPr>
          </a:p>
        </p:txBody>
      </p:sp>
      <p:sp>
        <p:nvSpPr>
          <p:cNvPr id="14" name="コンテンツ プレースホルダー 2">
            <a:extLst>
              <a:ext uri="{FF2B5EF4-FFF2-40B4-BE49-F238E27FC236}">
                <a16:creationId xmlns:a16="http://schemas.microsoft.com/office/drawing/2014/main" id="{D5F6AC7D-7C2E-B341-5F02-E90FFD622F57}"/>
              </a:ext>
            </a:extLst>
          </p:cNvPr>
          <p:cNvSpPr txBox="1">
            <a:spLocks/>
          </p:cNvSpPr>
          <p:nvPr/>
        </p:nvSpPr>
        <p:spPr>
          <a:xfrm>
            <a:off x="2047712" y="3747357"/>
            <a:ext cx="4986092" cy="1365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牛乳パックをリサイクルするために、パックを切ったり、スーパーに持って行ったりするのが面倒でゴミとして捨ててしまうことがある。</a:t>
            </a:r>
            <a:endParaRPr lang="en-US" altLang="ja-JP" sz="1800" dirty="0">
              <a:latin typeface="+mn-ea"/>
            </a:endParaRPr>
          </a:p>
          <a:p>
            <a:pPr marL="0" indent="0">
              <a:lnSpc>
                <a:spcPct val="120000"/>
              </a:lnSpc>
              <a:buFont typeface="Arial" panose="020B0604020202020204" pitchFamily="34" charset="0"/>
              <a:buNone/>
            </a:pPr>
            <a:endParaRPr lang="ja-JP" altLang="en-US" sz="1400" dirty="0">
              <a:latin typeface="+mn-ea"/>
            </a:endParaRPr>
          </a:p>
        </p:txBody>
      </p:sp>
      <p:sp>
        <p:nvSpPr>
          <p:cNvPr id="15" name="コンテンツ プレースホルダー 2">
            <a:extLst>
              <a:ext uri="{FF2B5EF4-FFF2-40B4-BE49-F238E27FC236}">
                <a16:creationId xmlns:a16="http://schemas.microsoft.com/office/drawing/2014/main" id="{4B0BD063-7764-FCD1-9540-2B2BB156BC88}"/>
              </a:ext>
            </a:extLst>
          </p:cNvPr>
          <p:cNvSpPr txBox="1">
            <a:spLocks/>
          </p:cNvSpPr>
          <p:nvPr/>
        </p:nvSpPr>
        <p:spPr>
          <a:xfrm>
            <a:off x="7200844" y="3717230"/>
            <a:ext cx="4629533" cy="1365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mn-ea"/>
              </a:rPr>
              <a:t>牛乳パックのリサイクルがもっと気軽にできたらいいな。</a:t>
            </a:r>
            <a:endParaRPr lang="en-US" altLang="ja-JP" sz="1800" dirty="0">
              <a:latin typeface="+mn-ea"/>
            </a:endParaRPr>
          </a:p>
          <a:p>
            <a:pPr marL="0" indent="0">
              <a:lnSpc>
                <a:spcPct val="120000"/>
              </a:lnSpc>
              <a:buFont typeface="Arial" panose="020B0604020202020204" pitchFamily="34" charset="0"/>
              <a:buNone/>
            </a:pPr>
            <a:endParaRPr lang="ja-JP" altLang="en-US" sz="1400" dirty="0">
              <a:latin typeface="+mn-ea"/>
            </a:endParaRPr>
          </a:p>
        </p:txBody>
      </p:sp>
      <p:sp>
        <p:nvSpPr>
          <p:cNvPr id="16" name="コンテンツ プレースホルダー 4">
            <a:extLst>
              <a:ext uri="{FF2B5EF4-FFF2-40B4-BE49-F238E27FC236}">
                <a16:creationId xmlns:a16="http://schemas.microsoft.com/office/drawing/2014/main" id="{B3B7D33F-CEA7-337A-89C7-ED28B0C459FE}"/>
              </a:ext>
            </a:extLst>
          </p:cNvPr>
          <p:cNvSpPr>
            <a:spLocks noGrp="1"/>
          </p:cNvSpPr>
          <p:nvPr>
            <p:ph idx="1"/>
          </p:nvPr>
        </p:nvSpPr>
        <p:spPr>
          <a:xfrm>
            <a:off x="313510" y="1133421"/>
            <a:ext cx="1645920" cy="642154"/>
          </a:xfrm>
        </p:spPr>
        <p:txBody>
          <a:bodyPr/>
          <a:lstStyle/>
          <a:p>
            <a:pPr marL="0" indent="0">
              <a:buNone/>
            </a:pPr>
            <a:r>
              <a:rPr lang="en-US" altLang="ja-JP" dirty="0">
                <a:latin typeface="+mn-ea"/>
              </a:rPr>
              <a:t>STEP</a:t>
            </a:r>
            <a:r>
              <a:rPr lang="ja-JP" altLang="en-US" dirty="0">
                <a:latin typeface="+mn-ea"/>
              </a:rPr>
              <a:t>１</a:t>
            </a:r>
            <a:endParaRPr lang="ja-JP" altLang="en-US" dirty="0"/>
          </a:p>
        </p:txBody>
      </p:sp>
      <p:sp>
        <p:nvSpPr>
          <p:cNvPr id="17" name="四角形: 角を丸くする 16">
            <a:extLst>
              <a:ext uri="{FF2B5EF4-FFF2-40B4-BE49-F238E27FC236}">
                <a16:creationId xmlns:a16="http://schemas.microsoft.com/office/drawing/2014/main" id="{120227C9-7D42-EAD1-D5F9-5CCF3F2A26CB}"/>
              </a:ext>
            </a:extLst>
          </p:cNvPr>
          <p:cNvSpPr/>
          <p:nvPr/>
        </p:nvSpPr>
        <p:spPr>
          <a:xfrm>
            <a:off x="195072" y="1433816"/>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2ABEA6A2-336B-DC4C-CCC2-223A93013BD5}"/>
              </a:ext>
            </a:extLst>
          </p:cNvPr>
          <p:cNvSpPr txBox="1"/>
          <p:nvPr/>
        </p:nvSpPr>
        <p:spPr>
          <a:xfrm>
            <a:off x="341699" y="1637401"/>
            <a:ext cx="11638098"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P.6</a:t>
            </a:r>
            <a:r>
              <a:rPr kumimoji="1" lang="ja-JP" altLang="en-US" sz="2800" dirty="0">
                <a:solidFill>
                  <a:prstClr val="black"/>
                </a:solidFill>
                <a:latin typeface="メイリオ" panose="020B0604030504040204" pitchFamily="50" charset="-128"/>
                <a:ea typeface="メイリオ" panose="020B0604030504040204" pitchFamily="50" charset="-128"/>
              </a:rPr>
              <a:t>で選んだ「社会課題に関連する言葉」の中から、一番感情が動く</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（またはどうにかしたい、興味がある、大切だと思う）言葉（テーマ）を</a:t>
            </a: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つ選び、</a:t>
            </a:r>
            <a:r>
              <a:rPr kumimoji="1" lang="ja-JP" altLang="en-US" sz="2800" dirty="0">
                <a:solidFill>
                  <a:prstClr val="black"/>
                </a:solidFill>
                <a:latin typeface="メイリオ" panose="020B0604030504040204" pitchFamily="50" charset="-128"/>
                <a:ea typeface="メイリオ" panose="020B0604030504040204" pitchFamily="50" charset="-128"/>
              </a:rPr>
              <a:t>下記に記入し</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ましょう。</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吹き出し: 角を丸めた四角形 20">
            <a:extLst>
              <a:ext uri="{FF2B5EF4-FFF2-40B4-BE49-F238E27FC236}">
                <a16:creationId xmlns:a16="http://schemas.microsoft.com/office/drawing/2014/main" id="{31D70273-27BF-1CBA-F903-8CD0979D1C15}"/>
              </a:ext>
            </a:extLst>
          </p:cNvPr>
          <p:cNvSpPr/>
          <p:nvPr/>
        </p:nvSpPr>
        <p:spPr>
          <a:xfrm>
            <a:off x="2477568" y="5296277"/>
            <a:ext cx="8629344" cy="1316822"/>
          </a:xfrm>
          <a:prstGeom prst="wedgeRoundRectCallout">
            <a:avLst>
              <a:gd name="adj1" fmla="val -55561"/>
              <a:gd name="adj2" fmla="val -3318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DB783A9-04F8-C666-5E63-D2184BCF9269}"/>
              </a:ext>
            </a:extLst>
          </p:cNvPr>
          <p:cNvSpPr txBox="1"/>
          <p:nvPr/>
        </p:nvSpPr>
        <p:spPr>
          <a:xfrm>
            <a:off x="3135801" y="5556523"/>
            <a:ext cx="7942599" cy="684803"/>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私が選んだテーマは</a:t>
            </a:r>
            <a:r>
              <a:rPr lang="ja-JP" altLang="en-US" sz="2800"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リサイクル</a:t>
            </a:r>
            <a:r>
              <a:rPr kumimoji="1" lang="ja-JP" altLang="en-US" sz="2800" dirty="0">
                <a:latin typeface="メイリオ" panose="020B0604030504040204" pitchFamily="50" charset="-128"/>
                <a:ea typeface="メイリオ" panose="020B0604030504040204" pitchFamily="50" charset="-128"/>
              </a:rPr>
              <a:t>　です。</a:t>
            </a:r>
          </a:p>
        </p:txBody>
      </p:sp>
      <p:cxnSp>
        <p:nvCxnSpPr>
          <p:cNvPr id="24" name="直線矢印コネクタ 23">
            <a:extLst>
              <a:ext uri="{FF2B5EF4-FFF2-40B4-BE49-F238E27FC236}">
                <a16:creationId xmlns:a16="http://schemas.microsoft.com/office/drawing/2014/main" id="{2DAE7443-F6EC-11DB-14AA-4E6994059FEC}"/>
              </a:ext>
            </a:extLst>
          </p:cNvPr>
          <p:cNvCxnSpPr>
            <a:cxnSpLocks/>
          </p:cNvCxnSpPr>
          <p:nvPr/>
        </p:nvCxnSpPr>
        <p:spPr>
          <a:xfrm>
            <a:off x="1659709" y="4471509"/>
            <a:ext cx="5207055" cy="120872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タイトル 1">
            <a:extLst>
              <a:ext uri="{FF2B5EF4-FFF2-40B4-BE49-F238E27FC236}">
                <a16:creationId xmlns:a16="http://schemas.microsoft.com/office/drawing/2014/main" id="{631CA0FE-958F-8358-3430-68BCA055DDE5}"/>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P.8</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606593A4-85E2-396A-B739-1B0E8BBAB1E4}"/>
              </a:ext>
            </a:extLst>
          </p:cNvPr>
          <p:cNvSpPr>
            <a:spLocks noGrp="1"/>
          </p:cNvSpPr>
          <p:nvPr>
            <p:ph type="sldNum" sz="quarter" idx="12"/>
          </p:nvPr>
        </p:nvSpPr>
        <p:spPr/>
        <p:txBody>
          <a:bodyPr/>
          <a:lstStyle/>
          <a:p>
            <a:fld id="{D547F3C1-27F6-4660-9836-343ED439E7C1}" type="slidenum">
              <a:rPr kumimoji="1" lang="ja-JP" altLang="en-US" smtClean="0"/>
              <a:t>20</a:t>
            </a:fld>
            <a:endParaRPr kumimoji="1" lang="ja-JP" altLang="en-US"/>
          </a:p>
        </p:txBody>
      </p:sp>
    </p:spTree>
    <p:extLst>
      <p:ext uri="{BB962C8B-B14F-4D97-AF65-F5344CB8AC3E}">
        <p14:creationId xmlns:p14="http://schemas.microsoft.com/office/powerpoint/2010/main" val="26646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76A8D-4DD5-BDFC-ECB3-8F9E368910C0}"/>
            </a:ext>
          </a:extLst>
        </p:cNvPr>
        <p:cNvGrpSpPr/>
        <p:nvPr/>
      </p:nvGrpSpPr>
      <p:grpSpPr>
        <a:xfrm>
          <a:off x="0" y="0"/>
          <a:ext cx="0" cy="0"/>
          <a:chOff x="0" y="0"/>
          <a:chExt cx="0" cy="0"/>
        </a:xfrm>
      </p:grpSpPr>
      <p:sp>
        <p:nvSpPr>
          <p:cNvPr id="7" name="タイトル 1">
            <a:extLst>
              <a:ext uri="{FF2B5EF4-FFF2-40B4-BE49-F238E27FC236}">
                <a16:creationId xmlns:a16="http://schemas.microsoft.com/office/drawing/2014/main" id="{1B28F8F8-140A-7052-D0A9-01A5FEADB98C}"/>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6" name="コンテンツ プレースホルダー 4">
            <a:extLst>
              <a:ext uri="{FF2B5EF4-FFF2-40B4-BE49-F238E27FC236}">
                <a16:creationId xmlns:a16="http://schemas.microsoft.com/office/drawing/2014/main" id="{8D06F1C6-C955-1DEA-3EF8-E3942B785A65}"/>
              </a:ext>
            </a:extLst>
          </p:cNvPr>
          <p:cNvSpPr>
            <a:spLocks noGrp="1"/>
          </p:cNvSpPr>
          <p:nvPr>
            <p:ph idx="1"/>
          </p:nvPr>
        </p:nvSpPr>
        <p:spPr>
          <a:xfrm>
            <a:off x="401645" y="1441893"/>
            <a:ext cx="1645920" cy="642154"/>
          </a:xfrm>
        </p:spPr>
        <p:txBody>
          <a:bodyPr/>
          <a:lstStyle/>
          <a:p>
            <a:pPr marL="0" indent="0">
              <a:buNone/>
            </a:pPr>
            <a:r>
              <a:rPr lang="en-US" altLang="ja-JP" dirty="0">
                <a:latin typeface="+mn-ea"/>
              </a:rPr>
              <a:t>STEP</a:t>
            </a:r>
            <a:r>
              <a:rPr lang="ja-JP" altLang="en-US" dirty="0">
                <a:latin typeface="+mn-ea"/>
              </a:rPr>
              <a:t>２</a:t>
            </a:r>
            <a:endParaRPr lang="ja-JP" altLang="en-US" dirty="0"/>
          </a:p>
        </p:txBody>
      </p:sp>
      <p:sp>
        <p:nvSpPr>
          <p:cNvPr id="17" name="四角形: 角を丸くする 16">
            <a:extLst>
              <a:ext uri="{FF2B5EF4-FFF2-40B4-BE49-F238E27FC236}">
                <a16:creationId xmlns:a16="http://schemas.microsoft.com/office/drawing/2014/main" id="{C3009139-542A-9217-38E4-D0337013C303}"/>
              </a:ext>
            </a:extLst>
          </p:cNvPr>
          <p:cNvSpPr/>
          <p:nvPr/>
        </p:nvSpPr>
        <p:spPr>
          <a:xfrm>
            <a:off x="283207" y="1742288"/>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2D830F2D-0F49-56D2-D5B4-4DA65293E19F}"/>
              </a:ext>
            </a:extLst>
          </p:cNvPr>
          <p:cNvSpPr txBox="1"/>
          <p:nvPr/>
        </p:nvSpPr>
        <p:spPr>
          <a:xfrm>
            <a:off x="401645" y="2084047"/>
            <a:ext cx="11878490" cy="353943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テーマに関してあなたが「知っていること」を増やすために、まずはテーマについての情報収集をしましょう。</a:t>
            </a:r>
            <a:endParaRPr kumimoji="1" lang="en-US" altLang="ja-JP" sz="2800" dirty="0">
              <a:latin typeface="メイリオ" panose="020B0604030504040204" pitchFamily="50" charset="-128"/>
              <a:ea typeface="メイリオ" panose="020B0604030504040204" pitchFamily="50" charset="-128"/>
            </a:endParaRPr>
          </a:p>
          <a:p>
            <a:r>
              <a:rPr kumimoji="1" lang="en-US" altLang="ja-JP" sz="2800" dirty="0">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何から調べていいのか困っている人は、「テーマ」と下記の文言を</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かけあわせて調べてみましょう。</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a:p>
            <a:r>
              <a:rPr kumimoji="1" lang="en-US" altLang="ja-JP"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現状 ・ 原因 ・ 対策 ・ 事例 ・ データ ・ 課題 ・ 影響 </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　　</a:t>
            </a:r>
            <a:endParaRPr kumimoji="1"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　</a:t>
            </a:r>
            <a:endParaRPr kumimoji="1" lang="en-US" altLang="ja-JP" sz="2800"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324B4B9-E349-47C4-2307-422C6F2D4564}"/>
              </a:ext>
            </a:extLst>
          </p:cNvPr>
          <p:cNvPicPr>
            <a:picLocks noChangeAspect="1"/>
          </p:cNvPicPr>
          <p:nvPr/>
        </p:nvPicPr>
        <p:blipFill>
          <a:blip r:embed="rId3"/>
          <a:stretch>
            <a:fillRect/>
          </a:stretch>
        </p:blipFill>
        <p:spPr>
          <a:xfrm>
            <a:off x="571115" y="4691053"/>
            <a:ext cx="10293837" cy="1382436"/>
          </a:xfrm>
          <a:prstGeom prst="rect">
            <a:avLst/>
          </a:prstGeom>
        </p:spPr>
      </p:pic>
      <p:sp>
        <p:nvSpPr>
          <p:cNvPr id="3" name="タイトル 1">
            <a:extLst>
              <a:ext uri="{FF2B5EF4-FFF2-40B4-BE49-F238E27FC236}">
                <a16:creationId xmlns:a16="http://schemas.microsoft.com/office/drawing/2014/main" id="{F5CBF8FF-B11A-1B91-A5E8-6C4491920ED9}"/>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P.8</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BA2ED3DB-C97E-B69C-D89E-4F5157F9C144}"/>
              </a:ext>
            </a:extLst>
          </p:cNvPr>
          <p:cNvSpPr>
            <a:spLocks noGrp="1"/>
          </p:cNvSpPr>
          <p:nvPr>
            <p:ph type="sldNum" sz="quarter" idx="12"/>
          </p:nvPr>
        </p:nvSpPr>
        <p:spPr/>
        <p:txBody>
          <a:bodyPr/>
          <a:lstStyle/>
          <a:p>
            <a:fld id="{D547F3C1-27F6-4660-9836-343ED439E7C1}" type="slidenum">
              <a:rPr kumimoji="1" lang="ja-JP" altLang="en-US" smtClean="0"/>
              <a:t>21</a:t>
            </a:fld>
            <a:endParaRPr kumimoji="1" lang="ja-JP" altLang="en-US"/>
          </a:p>
        </p:txBody>
      </p:sp>
    </p:spTree>
    <p:extLst>
      <p:ext uri="{BB962C8B-B14F-4D97-AF65-F5344CB8AC3E}">
        <p14:creationId xmlns:p14="http://schemas.microsoft.com/office/powerpoint/2010/main" val="2712206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BBACA-1DA4-6574-B1EA-4567A89C493F}"/>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B6E21D22-3C4E-2B0F-A6EA-743D01584D02}"/>
              </a:ext>
            </a:extLst>
          </p:cNvPr>
          <p:cNvPicPr>
            <a:picLocks noChangeAspect="1"/>
          </p:cNvPicPr>
          <p:nvPr/>
        </p:nvPicPr>
        <p:blipFill>
          <a:blip r:embed="rId3"/>
          <a:stretch>
            <a:fillRect/>
          </a:stretch>
        </p:blipFill>
        <p:spPr>
          <a:xfrm>
            <a:off x="195072" y="3125415"/>
            <a:ext cx="2393892" cy="2719460"/>
          </a:xfrm>
          <a:prstGeom prst="rect">
            <a:avLst/>
          </a:prstGeom>
        </p:spPr>
      </p:pic>
      <p:sp>
        <p:nvSpPr>
          <p:cNvPr id="7" name="タイトル 1">
            <a:extLst>
              <a:ext uri="{FF2B5EF4-FFF2-40B4-BE49-F238E27FC236}">
                <a16:creationId xmlns:a16="http://schemas.microsoft.com/office/drawing/2014/main" id="{989E8BAF-BBDE-079C-18B0-C9398C1EF29D}"/>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6" name="コンテンツ プレースホルダー 4">
            <a:extLst>
              <a:ext uri="{FF2B5EF4-FFF2-40B4-BE49-F238E27FC236}">
                <a16:creationId xmlns:a16="http://schemas.microsoft.com/office/drawing/2014/main" id="{BEA5E310-9B52-6783-950D-855014370F27}"/>
              </a:ext>
            </a:extLst>
          </p:cNvPr>
          <p:cNvSpPr>
            <a:spLocks noGrp="1"/>
          </p:cNvSpPr>
          <p:nvPr>
            <p:ph idx="1"/>
          </p:nvPr>
        </p:nvSpPr>
        <p:spPr>
          <a:xfrm>
            <a:off x="313510" y="1133421"/>
            <a:ext cx="1645920" cy="642154"/>
          </a:xfrm>
        </p:spPr>
        <p:txBody>
          <a:bodyPr/>
          <a:lstStyle/>
          <a:p>
            <a:pPr marL="0" indent="0">
              <a:buNone/>
            </a:pPr>
            <a:r>
              <a:rPr lang="en-US" altLang="ja-JP" dirty="0">
                <a:latin typeface="+mn-ea"/>
              </a:rPr>
              <a:t>STEP</a:t>
            </a:r>
            <a:r>
              <a:rPr lang="ja-JP" altLang="en-US" dirty="0">
                <a:latin typeface="+mn-ea"/>
              </a:rPr>
              <a:t>３</a:t>
            </a:r>
            <a:endParaRPr lang="ja-JP" altLang="en-US" dirty="0"/>
          </a:p>
        </p:txBody>
      </p:sp>
      <p:sp>
        <p:nvSpPr>
          <p:cNvPr id="17" name="四角形: 角を丸くする 16">
            <a:extLst>
              <a:ext uri="{FF2B5EF4-FFF2-40B4-BE49-F238E27FC236}">
                <a16:creationId xmlns:a16="http://schemas.microsoft.com/office/drawing/2014/main" id="{4DCB535C-F5BB-F9BB-112B-9143A258760E}"/>
              </a:ext>
            </a:extLst>
          </p:cNvPr>
          <p:cNvSpPr/>
          <p:nvPr/>
        </p:nvSpPr>
        <p:spPr>
          <a:xfrm>
            <a:off x="195072" y="1433816"/>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A1F20DD-EC8F-5C9F-3D67-C90CCB7C2EAE}"/>
              </a:ext>
            </a:extLst>
          </p:cNvPr>
          <p:cNvSpPr txBox="1"/>
          <p:nvPr/>
        </p:nvSpPr>
        <p:spPr>
          <a:xfrm>
            <a:off x="443300" y="1864379"/>
            <a:ext cx="11883738"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テーマに関して、あなたが思う「理想の状態」はどんな状態ですか？（</a:t>
            </a:r>
            <a:r>
              <a:rPr kumimoji="1" lang="en-US" altLang="ja-JP" sz="2800" dirty="0">
                <a:solidFill>
                  <a:prstClr val="black"/>
                </a:solidFill>
                <a:latin typeface="メイリオ" panose="020B0604030504040204" pitchFamily="50" charset="-128"/>
                <a:ea typeface="メイリオ" panose="020B0604030504040204" pitchFamily="50" charset="-128"/>
              </a:rPr>
              <a:t>STEP1</a:t>
            </a:r>
            <a:r>
              <a:rPr kumimoji="1" lang="ja-JP" altLang="en-US" sz="2800" dirty="0">
                <a:solidFill>
                  <a:prstClr val="black"/>
                </a:solidFill>
                <a:latin typeface="メイリオ" panose="020B0604030504040204" pitchFamily="50" charset="-128"/>
                <a:ea typeface="メイリオ" panose="020B0604030504040204" pitchFamily="50" charset="-128"/>
              </a:rPr>
              <a:t>・</a:t>
            </a:r>
            <a:r>
              <a:rPr kumimoji="1" lang="en-US" altLang="ja-JP" sz="2800" dirty="0">
                <a:solidFill>
                  <a:prstClr val="black"/>
                </a:solidFill>
                <a:latin typeface="メイリオ" panose="020B0604030504040204" pitchFamily="50" charset="-128"/>
                <a:ea typeface="メイリオ" panose="020B0604030504040204" pitchFamily="50" charset="-128"/>
              </a:rPr>
              <a:t>2</a:t>
            </a:r>
            <a:r>
              <a:rPr kumimoji="1" lang="ja-JP" altLang="en-US" sz="2800" dirty="0">
                <a:solidFill>
                  <a:prstClr val="black"/>
                </a:solidFill>
                <a:latin typeface="メイリオ" panose="020B0604030504040204" pitchFamily="50" charset="-128"/>
                <a:ea typeface="メイリオ" panose="020B0604030504040204" pitchFamily="50" charset="-128"/>
              </a:rPr>
              <a:t>を踏まえて）</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吹き出し: 角を丸めた四角形 4">
            <a:extLst>
              <a:ext uri="{FF2B5EF4-FFF2-40B4-BE49-F238E27FC236}">
                <a16:creationId xmlns:a16="http://schemas.microsoft.com/office/drawing/2014/main" id="{779E6CC2-C1A2-A9A1-A8ED-C57246A8D509}"/>
              </a:ext>
            </a:extLst>
          </p:cNvPr>
          <p:cNvSpPr/>
          <p:nvPr/>
        </p:nvSpPr>
        <p:spPr>
          <a:xfrm>
            <a:off x="2889387" y="3357302"/>
            <a:ext cx="9039589" cy="2195201"/>
          </a:xfrm>
          <a:prstGeom prst="wedgeRoundRectCallout">
            <a:avLst>
              <a:gd name="adj1" fmla="val -55561"/>
              <a:gd name="adj2" fmla="val -33184"/>
              <a:gd name="adj3" fmla="val 16667"/>
            </a:avLst>
          </a:prstGeom>
          <a:solidFill>
            <a:schemeClr val="bg1"/>
          </a:solidFill>
          <a:ln w="57150">
            <a:solidFill>
              <a:srgbClr val="FFE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EB3E01B-F420-A76A-63E6-CB46B6F5D4E0}"/>
              </a:ext>
            </a:extLst>
          </p:cNvPr>
          <p:cNvSpPr txBox="1"/>
          <p:nvPr/>
        </p:nvSpPr>
        <p:spPr>
          <a:xfrm>
            <a:off x="3185806" y="3458673"/>
            <a:ext cx="8743170" cy="2623795"/>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私が思う理想の状態は</a:t>
            </a:r>
            <a:r>
              <a:rPr kumimoji="1" lang="en-US" altLang="ja-JP" sz="2800" dirty="0">
                <a:latin typeface="メイリオ" panose="020B0604030504040204" pitchFamily="50" charset="-128"/>
                <a:ea typeface="メイリオ" panose="020B0604030504040204" pitchFamily="50" charset="-128"/>
              </a:rPr>
              <a:t>…</a:t>
            </a:r>
          </a:p>
          <a:p>
            <a:pPr>
              <a:lnSpc>
                <a:spcPct val="150000"/>
              </a:lnSpc>
            </a:pPr>
            <a:r>
              <a:rPr lang="ja-JP" altLang="en-US" sz="2800"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生ごみのリサイクル率が</a:t>
            </a:r>
            <a:r>
              <a:rPr lang="en-US" altLang="ja-JP" sz="2800" b="1" dirty="0">
                <a:latin typeface="メイリオ" panose="020B0604030504040204" pitchFamily="50" charset="-128"/>
                <a:ea typeface="メイリオ" panose="020B0604030504040204" pitchFamily="50" charset="-128"/>
              </a:rPr>
              <a:t>100%</a:t>
            </a:r>
            <a:r>
              <a:rPr lang="ja-JP" altLang="en-US" sz="2800" b="1" dirty="0">
                <a:latin typeface="メイリオ" panose="020B0604030504040204" pitchFamily="50" charset="-128"/>
                <a:ea typeface="メイリオ" panose="020B0604030504040204" pitchFamily="50" charset="-128"/>
              </a:rPr>
              <a:t>になっている社会</a:t>
            </a:r>
            <a:endParaRPr kumimoji="1" lang="en-US" altLang="ja-JP" sz="2800" b="1"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です。　</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　　　　　　　　　　　　　　　　　　　　　　　　　　</a:t>
            </a:r>
          </a:p>
        </p:txBody>
      </p:sp>
      <p:sp>
        <p:nvSpPr>
          <p:cNvPr id="2" name="矢印: 右 1">
            <a:extLst>
              <a:ext uri="{FF2B5EF4-FFF2-40B4-BE49-F238E27FC236}">
                <a16:creationId xmlns:a16="http://schemas.microsoft.com/office/drawing/2014/main" id="{00F82AAB-3B73-CA83-CDBC-EB33C66AEA11}"/>
              </a:ext>
            </a:extLst>
          </p:cNvPr>
          <p:cNvSpPr/>
          <p:nvPr/>
        </p:nvSpPr>
        <p:spPr>
          <a:xfrm rot="16200000">
            <a:off x="6488330" y="4949978"/>
            <a:ext cx="1099595" cy="740779"/>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76E6671-F641-7D42-4FB0-8C8FCA08276D}"/>
              </a:ext>
            </a:extLst>
          </p:cNvPr>
          <p:cNvSpPr txBox="1"/>
          <p:nvPr/>
        </p:nvSpPr>
        <p:spPr>
          <a:xfrm>
            <a:off x="3791428" y="5870165"/>
            <a:ext cx="6493398" cy="523220"/>
          </a:xfrm>
          <a:prstGeom prst="rect">
            <a:avLst/>
          </a:prstGeom>
          <a:noFill/>
        </p:spPr>
        <p:txBody>
          <a:bodyPr wrap="square" rtlCol="0">
            <a:spAutoFit/>
          </a:bodyPr>
          <a:lstStyle/>
          <a:p>
            <a:pPr algn="ctr"/>
            <a:r>
              <a:rPr kumimoji="1" lang="ja-JP" altLang="en-US" sz="2800" b="1" dirty="0"/>
              <a:t>あなたの「</a:t>
            </a:r>
            <a:r>
              <a:rPr kumimoji="1" lang="en-US" altLang="ja-JP" sz="2800" b="1" dirty="0"/>
              <a:t>Will</a:t>
            </a:r>
            <a:r>
              <a:rPr kumimoji="1" lang="ja-JP" altLang="en-US" sz="2800" b="1" dirty="0"/>
              <a:t>」</a:t>
            </a:r>
          </a:p>
        </p:txBody>
      </p:sp>
      <p:sp>
        <p:nvSpPr>
          <p:cNvPr id="6" name="タイトル 1">
            <a:extLst>
              <a:ext uri="{FF2B5EF4-FFF2-40B4-BE49-F238E27FC236}">
                <a16:creationId xmlns:a16="http://schemas.microsoft.com/office/drawing/2014/main" id="{5663D8C4-EAEF-60DF-4CE3-1A2B17D6ED7A}"/>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P.8</a:t>
            </a:r>
            <a:endParaRPr lang="ja-JP" altLang="en-US" sz="1800" b="1" dirty="0">
              <a:latin typeface="+mn-ea"/>
              <a:ea typeface="+mn-ea"/>
            </a:endParaRPr>
          </a:p>
        </p:txBody>
      </p:sp>
      <p:sp>
        <p:nvSpPr>
          <p:cNvPr id="10" name="スライド番号プレースホルダー 9">
            <a:extLst>
              <a:ext uri="{FF2B5EF4-FFF2-40B4-BE49-F238E27FC236}">
                <a16:creationId xmlns:a16="http://schemas.microsoft.com/office/drawing/2014/main" id="{B4F7121A-4FEE-9FCD-86BB-CF1FDFC6E2A3}"/>
              </a:ext>
            </a:extLst>
          </p:cNvPr>
          <p:cNvSpPr>
            <a:spLocks noGrp="1"/>
          </p:cNvSpPr>
          <p:nvPr>
            <p:ph type="sldNum" sz="quarter" idx="12"/>
          </p:nvPr>
        </p:nvSpPr>
        <p:spPr/>
        <p:txBody>
          <a:bodyPr/>
          <a:lstStyle/>
          <a:p>
            <a:fld id="{D547F3C1-27F6-4660-9836-343ED439E7C1}" type="slidenum">
              <a:rPr kumimoji="1" lang="ja-JP" altLang="en-US" smtClean="0"/>
              <a:t>22</a:t>
            </a:fld>
            <a:endParaRPr kumimoji="1" lang="ja-JP" altLang="en-US"/>
          </a:p>
        </p:txBody>
      </p:sp>
    </p:spTree>
    <p:extLst>
      <p:ext uri="{BB962C8B-B14F-4D97-AF65-F5344CB8AC3E}">
        <p14:creationId xmlns:p14="http://schemas.microsoft.com/office/powerpoint/2010/main" val="11233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06BA-30AC-EBDE-956B-3F3095DE3DD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E361D39-D7A7-BB73-9E33-9CB72B5439C6}"/>
              </a:ext>
            </a:extLst>
          </p:cNvPr>
          <p:cNvPicPr>
            <a:picLocks noChangeAspect="1"/>
          </p:cNvPicPr>
          <p:nvPr/>
        </p:nvPicPr>
        <p:blipFill>
          <a:blip r:embed="rId3"/>
          <a:stretch>
            <a:fillRect/>
          </a:stretch>
        </p:blipFill>
        <p:spPr>
          <a:xfrm>
            <a:off x="7783" y="1840087"/>
            <a:ext cx="12197206" cy="3330705"/>
          </a:xfrm>
          <a:prstGeom prst="rect">
            <a:avLst/>
          </a:prstGeom>
        </p:spPr>
      </p:pic>
      <p:sp>
        <p:nvSpPr>
          <p:cNvPr id="7" name="タイトル 1">
            <a:extLst>
              <a:ext uri="{FF2B5EF4-FFF2-40B4-BE49-F238E27FC236}">
                <a16:creationId xmlns:a16="http://schemas.microsoft.com/office/drawing/2014/main" id="{C60C640F-FEE7-8B47-C80A-31DFE476F99B}"/>
              </a:ext>
            </a:extLst>
          </p:cNvPr>
          <p:cNvSpPr>
            <a:spLocks noGrp="1"/>
          </p:cNvSpPr>
          <p:nvPr>
            <p:ph type="title"/>
          </p:nvPr>
        </p:nvSpPr>
        <p:spPr>
          <a:xfrm>
            <a:off x="195072" y="19449"/>
            <a:ext cx="10911840" cy="1325563"/>
          </a:xfrm>
        </p:spPr>
        <p:txBody>
          <a:bodyPr>
            <a:normAutofit/>
          </a:bodyPr>
          <a:lstStyle/>
          <a:p>
            <a:r>
              <a:rPr kumimoji="1" lang="en-US" altLang="ja-JP" sz="4000" b="1" dirty="0"/>
              <a:t>Will-Need-Can</a:t>
            </a:r>
            <a:r>
              <a:rPr kumimoji="1" lang="ja-JP" altLang="en-US" sz="4000" b="1" dirty="0"/>
              <a:t>から、社会課題を考えよう</a:t>
            </a:r>
          </a:p>
        </p:txBody>
      </p:sp>
      <p:sp>
        <p:nvSpPr>
          <p:cNvPr id="16" name="コンテンツ プレースホルダー 4">
            <a:extLst>
              <a:ext uri="{FF2B5EF4-FFF2-40B4-BE49-F238E27FC236}">
                <a16:creationId xmlns:a16="http://schemas.microsoft.com/office/drawing/2014/main" id="{27F41F00-52B5-8DA2-2C1A-8B547710206F}"/>
              </a:ext>
            </a:extLst>
          </p:cNvPr>
          <p:cNvSpPr>
            <a:spLocks noGrp="1"/>
          </p:cNvSpPr>
          <p:nvPr>
            <p:ph idx="1"/>
          </p:nvPr>
        </p:nvSpPr>
        <p:spPr>
          <a:xfrm>
            <a:off x="313510" y="1133421"/>
            <a:ext cx="1645920" cy="642154"/>
          </a:xfrm>
        </p:spPr>
        <p:txBody>
          <a:bodyPr/>
          <a:lstStyle/>
          <a:p>
            <a:pPr marL="0" indent="0">
              <a:buNone/>
            </a:pPr>
            <a:r>
              <a:rPr lang="en-US" altLang="ja-JP" dirty="0">
                <a:latin typeface="+mn-ea"/>
              </a:rPr>
              <a:t>STEP</a:t>
            </a:r>
            <a:r>
              <a:rPr lang="ja-JP" altLang="en-US" dirty="0">
                <a:latin typeface="+mn-ea"/>
              </a:rPr>
              <a:t>４</a:t>
            </a:r>
            <a:endParaRPr lang="ja-JP" altLang="en-US" dirty="0"/>
          </a:p>
        </p:txBody>
      </p:sp>
      <p:sp>
        <p:nvSpPr>
          <p:cNvPr id="17" name="四角形: 角を丸くする 16">
            <a:extLst>
              <a:ext uri="{FF2B5EF4-FFF2-40B4-BE49-F238E27FC236}">
                <a16:creationId xmlns:a16="http://schemas.microsoft.com/office/drawing/2014/main" id="{0B16A1CA-3F30-2AF5-942D-427867C30D3C}"/>
              </a:ext>
            </a:extLst>
          </p:cNvPr>
          <p:cNvSpPr/>
          <p:nvPr/>
        </p:nvSpPr>
        <p:spPr>
          <a:xfrm>
            <a:off x="195072" y="1433816"/>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6635FAAF-D18A-72FA-B325-48145D0947B7}"/>
              </a:ext>
            </a:extLst>
          </p:cNvPr>
          <p:cNvSpPr txBox="1"/>
          <p:nvPr/>
        </p:nvSpPr>
        <p:spPr>
          <a:xfrm>
            <a:off x="1924445" y="708484"/>
            <a:ext cx="9520852"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選んだテーマに関して、あなたの「</a:t>
            </a:r>
            <a:r>
              <a:rPr kumimoji="1" lang="en-US" altLang="ja-JP" sz="2800" dirty="0">
                <a:solidFill>
                  <a:prstClr val="black"/>
                </a:solidFill>
                <a:latin typeface="メイリオ" panose="020B0604030504040204" pitchFamily="50" charset="-128"/>
                <a:ea typeface="メイリオ" panose="020B0604030504040204" pitchFamily="50" charset="-128"/>
              </a:rPr>
              <a:t>Will</a:t>
            </a:r>
            <a:r>
              <a:rPr kumimoji="1" lang="ja-JP" altLang="en-US" sz="2800" dirty="0">
                <a:solidFill>
                  <a:prstClr val="black"/>
                </a:solidFill>
                <a:latin typeface="メイリオ" panose="020B0604030504040204" pitchFamily="50" charset="-128"/>
                <a:ea typeface="メイリオ" panose="020B0604030504040204" pitchFamily="50" charset="-128"/>
              </a:rPr>
              <a:t>・</a:t>
            </a:r>
            <a:r>
              <a:rPr kumimoji="1" lang="en-US" altLang="ja-JP" sz="2800" dirty="0">
                <a:solidFill>
                  <a:prstClr val="black"/>
                </a:solidFill>
                <a:latin typeface="メイリオ" panose="020B0604030504040204" pitchFamily="50" charset="-128"/>
                <a:ea typeface="メイリオ" panose="020B0604030504040204" pitchFamily="50" charset="-128"/>
              </a:rPr>
              <a:t>Need</a:t>
            </a:r>
            <a:r>
              <a:rPr kumimoji="1" lang="ja-JP" altLang="en-US" sz="2800" dirty="0">
                <a:solidFill>
                  <a:prstClr val="black"/>
                </a:solidFill>
                <a:latin typeface="メイリオ" panose="020B0604030504040204" pitchFamily="50" charset="-128"/>
                <a:ea typeface="メイリオ" panose="020B0604030504040204" pitchFamily="50" charset="-128"/>
              </a:rPr>
              <a:t>・</a:t>
            </a:r>
            <a:r>
              <a:rPr kumimoji="1" lang="en-US" altLang="ja-JP" sz="2800" dirty="0">
                <a:solidFill>
                  <a:prstClr val="black"/>
                </a:solidFill>
                <a:latin typeface="メイリオ" panose="020B0604030504040204" pitchFamily="50" charset="-128"/>
                <a:ea typeface="メイリオ" panose="020B0604030504040204" pitchFamily="50" charset="-128"/>
              </a:rPr>
              <a:t>Can</a:t>
            </a:r>
            <a:r>
              <a:rPr kumimoji="1" lang="ja-JP" altLang="en-US" sz="2800" dirty="0">
                <a:solidFill>
                  <a:prstClr val="black"/>
                </a:solidFill>
                <a:latin typeface="メイリオ" panose="020B0604030504040204" pitchFamily="50" charset="-128"/>
                <a:ea typeface="メイリオ" panose="020B0604030504040204" pitchFamily="50" charset="-128"/>
              </a:rPr>
              <a:t>」を書いてみましょう。</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2D5FD49B-DECE-D8F8-6273-B2282A3C46E8}"/>
              </a:ext>
            </a:extLst>
          </p:cNvPr>
          <p:cNvSpPr txBox="1"/>
          <p:nvPr/>
        </p:nvSpPr>
        <p:spPr>
          <a:xfrm>
            <a:off x="330347" y="3163509"/>
            <a:ext cx="2658724" cy="1107996"/>
          </a:xfrm>
          <a:prstGeom prst="rect">
            <a:avLst/>
          </a:prstGeom>
          <a:noFill/>
        </p:spPr>
        <p:txBody>
          <a:bodyPr wrap="square">
            <a:spAutoFit/>
          </a:bodyPr>
          <a:lstStyle/>
          <a:p>
            <a:pPr algn="ctr"/>
            <a:r>
              <a:rPr kumimoji="1" lang="ja-JP" altLang="en-US" sz="2200" dirty="0">
                <a:solidFill>
                  <a:schemeClr val="tx1">
                    <a:lumMod val="95000"/>
                    <a:lumOff val="5000"/>
                  </a:schemeClr>
                </a:solidFill>
              </a:rPr>
              <a:t>生ごみのリサイクル率を</a:t>
            </a:r>
            <a:r>
              <a:rPr lang="en-US" altLang="ja-JP" sz="2200" dirty="0">
                <a:solidFill>
                  <a:schemeClr val="tx1">
                    <a:lumMod val="95000"/>
                    <a:lumOff val="5000"/>
                  </a:schemeClr>
                </a:solidFill>
              </a:rPr>
              <a:t>100%</a:t>
            </a:r>
            <a:r>
              <a:rPr lang="ja-JP" altLang="en-US" sz="2200" dirty="0">
                <a:solidFill>
                  <a:schemeClr val="tx1">
                    <a:lumMod val="95000"/>
                    <a:lumOff val="5000"/>
                  </a:schemeClr>
                </a:solidFill>
              </a:rPr>
              <a:t>に</a:t>
            </a:r>
            <a:endParaRPr lang="en-US" altLang="ja-JP" sz="2200" dirty="0">
              <a:solidFill>
                <a:schemeClr val="tx1">
                  <a:lumMod val="95000"/>
                  <a:lumOff val="5000"/>
                </a:schemeClr>
              </a:solidFill>
            </a:endParaRPr>
          </a:p>
          <a:p>
            <a:pPr algn="ctr"/>
            <a:r>
              <a:rPr lang="ja-JP" altLang="en-US" sz="2200" dirty="0">
                <a:solidFill>
                  <a:schemeClr val="tx1">
                    <a:lumMod val="95000"/>
                    <a:lumOff val="5000"/>
                  </a:schemeClr>
                </a:solidFill>
              </a:rPr>
              <a:t>したい</a:t>
            </a:r>
            <a:endParaRPr kumimoji="1" lang="en-US" altLang="ja-JP" sz="2200" dirty="0">
              <a:solidFill>
                <a:schemeClr val="tx1">
                  <a:lumMod val="95000"/>
                  <a:lumOff val="5000"/>
                </a:schemeClr>
              </a:solidFill>
            </a:endParaRPr>
          </a:p>
        </p:txBody>
      </p:sp>
      <p:sp>
        <p:nvSpPr>
          <p:cNvPr id="8" name="テキスト ボックス 7">
            <a:extLst>
              <a:ext uri="{FF2B5EF4-FFF2-40B4-BE49-F238E27FC236}">
                <a16:creationId xmlns:a16="http://schemas.microsoft.com/office/drawing/2014/main" id="{C60A557F-64D6-FD12-9FC8-BE362C6326E2}"/>
              </a:ext>
            </a:extLst>
          </p:cNvPr>
          <p:cNvSpPr txBox="1"/>
          <p:nvPr/>
        </p:nvSpPr>
        <p:spPr>
          <a:xfrm>
            <a:off x="3536415" y="2844181"/>
            <a:ext cx="2434727" cy="1785104"/>
          </a:xfrm>
          <a:prstGeom prst="rect">
            <a:avLst/>
          </a:prstGeom>
          <a:noFill/>
        </p:spPr>
        <p:txBody>
          <a:bodyPr wrap="square">
            <a:spAutoFit/>
          </a:bodyPr>
          <a:lstStyle/>
          <a:p>
            <a:pPr algn="ctr"/>
            <a:r>
              <a:rPr lang="ja-JP" altLang="en-US" sz="2200" dirty="0">
                <a:solidFill>
                  <a:schemeClr val="tx1">
                    <a:lumMod val="95000"/>
                    <a:lumOff val="5000"/>
                  </a:schemeClr>
                </a:solidFill>
              </a:rPr>
              <a:t>ごみ処理の費用を下げたい／ごみの量を減らしたい／ごみのにおいを</a:t>
            </a:r>
            <a:endParaRPr lang="en-US" altLang="ja-JP" sz="2200" dirty="0">
              <a:solidFill>
                <a:schemeClr val="tx1">
                  <a:lumMod val="95000"/>
                  <a:lumOff val="5000"/>
                </a:schemeClr>
              </a:solidFill>
            </a:endParaRPr>
          </a:p>
          <a:p>
            <a:pPr algn="ctr"/>
            <a:r>
              <a:rPr lang="ja-JP" altLang="en-US" sz="2200" dirty="0">
                <a:solidFill>
                  <a:schemeClr val="tx1">
                    <a:lumMod val="95000"/>
                    <a:lumOff val="5000"/>
                  </a:schemeClr>
                </a:solidFill>
              </a:rPr>
              <a:t>抑えたい</a:t>
            </a:r>
            <a:endParaRPr kumimoji="1" lang="en-US" altLang="ja-JP" sz="2200"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2182642A-4AD5-4A7B-914E-5CFFC347DAE7}"/>
              </a:ext>
            </a:extLst>
          </p:cNvPr>
          <p:cNvSpPr txBox="1"/>
          <p:nvPr/>
        </p:nvSpPr>
        <p:spPr>
          <a:xfrm>
            <a:off x="6433000" y="3013458"/>
            <a:ext cx="2655065" cy="1446550"/>
          </a:xfrm>
          <a:prstGeom prst="rect">
            <a:avLst/>
          </a:prstGeom>
          <a:noFill/>
        </p:spPr>
        <p:txBody>
          <a:bodyPr wrap="square">
            <a:spAutoFit/>
          </a:bodyPr>
          <a:lstStyle/>
          <a:p>
            <a:pPr algn="ctr"/>
            <a:r>
              <a:rPr kumimoji="1" lang="ja-JP" altLang="en-US" sz="2200" dirty="0">
                <a:solidFill>
                  <a:schemeClr val="tx1">
                    <a:lumMod val="95000"/>
                    <a:lumOff val="5000"/>
                  </a:schemeClr>
                </a:solidFill>
              </a:rPr>
              <a:t>コンポストを広める／食べ残しを</a:t>
            </a:r>
            <a:endParaRPr kumimoji="1" lang="en-US" altLang="ja-JP" sz="2200" dirty="0">
              <a:solidFill>
                <a:schemeClr val="tx1">
                  <a:lumMod val="95000"/>
                  <a:lumOff val="5000"/>
                </a:schemeClr>
              </a:solidFill>
            </a:endParaRPr>
          </a:p>
          <a:p>
            <a:pPr algn="ctr"/>
            <a:r>
              <a:rPr kumimoji="1" lang="ja-JP" altLang="en-US" sz="2200" dirty="0">
                <a:solidFill>
                  <a:schemeClr val="tx1">
                    <a:lumMod val="95000"/>
                    <a:lumOff val="5000"/>
                  </a:schemeClr>
                </a:solidFill>
              </a:rPr>
              <a:t>なくす／</a:t>
            </a:r>
            <a:r>
              <a:rPr lang="ja-JP" altLang="en-US" sz="2200" dirty="0">
                <a:solidFill>
                  <a:schemeClr val="tx1">
                    <a:lumMod val="95000"/>
                    <a:lumOff val="5000"/>
                  </a:schemeClr>
                </a:solidFill>
              </a:rPr>
              <a:t>必要な量しか買わない</a:t>
            </a:r>
            <a:endParaRPr kumimoji="1" lang="en-US" altLang="ja-JP" sz="2200" dirty="0">
              <a:solidFill>
                <a:schemeClr val="tx1">
                  <a:lumMod val="95000"/>
                  <a:lumOff val="5000"/>
                </a:schemeClr>
              </a:solidFill>
            </a:endParaRPr>
          </a:p>
        </p:txBody>
      </p:sp>
      <p:pic>
        <p:nvPicPr>
          <p:cNvPr id="14" name="図 13">
            <a:extLst>
              <a:ext uri="{FF2B5EF4-FFF2-40B4-BE49-F238E27FC236}">
                <a16:creationId xmlns:a16="http://schemas.microsoft.com/office/drawing/2014/main" id="{DD3FDE89-C9FC-A79D-F7BD-3FE99826E4DD}"/>
              </a:ext>
            </a:extLst>
          </p:cNvPr>
          <p:cNvPicPr>
            <a:picLocks noChangeAspect="1"/>
          </p:cNvPicPr>
          <p:nvPr/>
        </p:nvPicPr>
        <p:blipFill>
          <a:blip r:embed="rId4"/>
          <a:stretch>
            <a:fillRect/>
          </a:stretch>
        </p:blipFill>
        <p:spPr>
          <a:xfrm>
            <a:off x="264161" y="5082765"/>
            <a:ext cx="1035829" cy="1767004"/>
          </a:xfrm>
          <a:prstGeom prst="rect">
            <a:avLst/>
          </a:prstGeom>
        </p:spPr>
      </p:pic>
      <p:sp>
        <p:nvSpPr>
          <p:cNvPr id="15" name="コンテンツ プレースホルダー 4">
            <a:extLst>
              <a:ext uri="{FF2B5EF4-FFF2-40B4-BE49-F238E27FC236}">
                <a16:creationId xmlns:a16="http://schemas.microsoft.com/office/drawing/2014/main" id="{40D27BC6-AA32-B802-68C2-90916CE414A1}"/>
              </a:ext>
            </a:extLst>
          </p:cNvPr>
          <p:cNvSpPr txBox="1">
            <a:spLocks/>
          </p:cNvSpPr>
          <p:nvPr/>
        </p:nvSpPr>
        <p:spPr>
          <a:xfrm>
            <a:off x="1498295" y="5260518"/>
            <a:ext cx="11292114" cy="15750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dirty="0"/>
          </a:p>
          <a:p>
            <a:pPr marL="0" indent="0">
              <a:buFont typeface="Arial" panose="020B0604020202020204" pitchFamily="34" charset="0"/>
              <a:buNone/>
            </a:pPr>
            <a:r>
              <a:rPr lang="en-US" altLang="ja-JP" sz="2400" dirty="0"/>
              <a:t>STEP3</a:t>
            </a:r>
            <a:r>
              <a:rPr lang="ja-JP" altLang="en-US" sz="2400" dirty="0"/>
              <a:t>をもとに、テーマに関する理想像・したいと思うこと（</a:t>
            </a:r>
            <a:r>
              <a:rPr lang="en-US" altLang="ja-JP" sz="2400" dirty="0"/>
              <a:t>Will</a:t>
            </a:r>
            <a:r>
              <a:rPr lang="ja-JP" altLang="en-US" sz="2400" dirty="0"/>
              <a:t>）を書きましょう。</a:t>
            </a:r>
          </a:p>
          <a:p>
            <a:pPr marL="0" indent="0">
              <a:buFont typeface="Arial" panose="020B0604020202020204" pitchFamily="34" charset="0"/>
              <a:buNone/>
            </a:pPr>
            <a:r>
              <a:rPr lang="ja-JP" altLang="en-US" sz="2400" dirty="0"/>
              <a:t>次に、できること（</a:t>
            </a:r>
            <a:r>
              <a:rPr lang="en-US" altLang="ja-JP" sz="2400" dirty="0"/>
              <a:t>Can</a:t>
            </a:r>
            <a:r>
              <a:rPr lang="ja-JP" altLang="en-US" sz="2400" dirty="0"/>
              <a:t>）と求められること（</a:t>
            </a:r>
            <a:r>
              <a:rPr lang="en-US" altLang="ja-JP" sz="2400" dirty="0"/>
              <a:t>Need</a:t>
            </a:r>
            <a:r>
              <a:rPr lang="ja-JP" altLang="en-US" sz="2400" dirty="0"/>
              <a:t>）を書いていくと、考えや</a:t>
            </a:r>
            <a:endParaRPr lang="en-US" altLang="ja-JP" sz="2400" dirty="0"/>
          </a:p>
          <a:p>
            <a:pPr marL="0" indent="0">
              <a:buFont typeface="Arial" panose="020B0604020202020204" pitchFamily="34" charset="0"/>
              <a:buNone/>
            </a:pPr>
            <a:r>
              <a:rPr lang="ja-JP" altLang="en-US" sz="2400" dirty="0"/>
              <a:t>すいですよ！</a:t>
            </a:r>
          </a:p>
        </p:txBody>
      </p:sp>
      <p:sp>
        <p:nvSpPr>
          <p:cNvPr id="18" name="コンテンツ プレースホルダー 4">
            <a:extLst>
              <a:ext uri="{FF2B5EF4-FFF2-40B4-BE49-F238E27FC236}">
                <a16:creationId xmlns:a16="http://schemas.microsoft.com/office/drawing/2014/main" id="{B4BAB934-95E1-2996-6A87-C8B407B534D0}"/>
              </a:ext>
            </a:extLst>
          </p:cNvPr>
          <p:cNvSpPr txBox="1">
            <a:spLocks/>
          </p:cNvSpPr>
          <p:nvPr/>
        </p:nvSpPr>
        <p:spPr>
          <a:xfrm>
            <a:off x="1831669" y="5098228"/>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ポイント</a:t>
            </a:r>
            <a:endParaRPr lang="en-US" altLang="ja-JP" sz="2400" dirty="0"/>
          </a:p>
        </p:txBody>
      </p:sp>
      <p:pic>
        <p:nvPicPr>
          <p:cNvPr id="19" name="図 18">
            <a:extLst>
              <a:ext uri="{FF2B5EF4-FFF2-40B4-BE49-F238E27FC236}">
                <a16:creationId xmlns:a16="http://schemas.microsoft.com/office/drawing/2014/main" id="{DE24EF43-E0A8-3359-3762-89C77739E0C0}"/>
              </a:ext>
            </a:extLst>
          </p:cNvPr>
          <p:cNvPicPr>
            <a:picLocks noChangeAspect="1"/>
          </p:cNvPicPr>
          <p:nvPr/>
        </p:nvPicPr>
        <p:blipFill>
          <a:blip r:embed="rId5"/>
          <a:stretch>
            <a:fillRect/>
          </a:stretch>
        </p:blipFill>
        <p:spPr>
          <a:xfrm>
            <a:off x="1791422" y="5459443"/>
            <a:ext cx="1536325" cy="79255"/>
          </a:xfrm>
          <a:prstGeom prst="rect">
            <a:avLst/>
          </a:prstGeom>
        </p:spPr>
      </p:pic>
      <p:sp>
        <p:nvSpPr>
          <p:cNvPr id="2" name="タイトル 1">
            <a:extLst>
              <a:ext uri="{FF2B5EF4-FFF2-40B4-BE49-F238E27FC236}">
                <a16:creationId xmlns:a16="http://schemas.microsoft.com/office/drawing/2014/main" id="{0089E47C-80F2-5869-97A2-02C93D05445C}"/>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P.8</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257389AB-9131-2E23-3E54-87C8BD65712F}"/>
              </a:ext>
            </a:extLst>
          </p:cNvPr>
          <p:cNvSpPr>
            <a:spLocks noGrp="1"/>
          </p:cNvSpPr>
          <p:nvPr>
            <p:ph type="sldNum" sz="quarter" idx="12"/>
          </p:nvPr>
        </p:nvSpPr>
        <p:spPr/>
        <p:txBody>
          <a:bodyPr/>
          <a:lstStyle/>
          <a:p>
            <a:fld id="{D547F3C1-27F6-4660-9836-343ED439E7C1}" type="slidenum">
              <a:rPr kumimoji="1" lang="ja-JP" altLang="en-US" smtClean="0"/>
              <a:t>23</a:t>
            </a:fld>
            <a:endParaRPr kumimoji="1" lang="ja-JP" altLang="en-US"/>
          </a:p>
        </p:txBody>
      </p:sp>
    </p:spTree>
    <p:extLst>
      <p:ext uri="{BB962C8B-B14F-4D97-AF65-F5344CB8AC3E}">
        <p14:creationId xmlns:p14="http://schemas.microsoft.com/office/powerpoint/2010/main" val="22710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6327-F8A3-82B0-AC47-D32A30AB925C}"/>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5999F09B-BA9F-40D5-5AAB-A496E77D2EA4}"/>
              </a:ext>
            </a:extLst>
          </p:cNvPr>
          <p:cNvPicPr>
            <a:picLocks noChangeAspect="1"/>
          </p:cNvPicPr>
          <p:nvPr/>
        </p:nvPicPr>
        <p:blipFill>
          <a:blip r:embed="rId3"/>
          <a:stretch>
            <a:fillRect/>
          </a:stretch>
        </p:blipFill>
        <p:spPr>
          <a:xfrm>
            <a:off x="4506288" y="3378433"/>
            <a:ext cx="2694069" cy="3548575"/>
          </a:xfrm>
          <a:prstGeom prst="rect">
            <a:avLst/>
          </a:prstGeom>
        </p:spPr>
      </p:pic>
      <p:sp>
        <p:nvSpPr>
          <p:cNvPr id="7" name="タイトル 1">
            <a:extLst>
              <a:ext uri="{FF2B5EF4-FFF2-40B4-BE49-F238E27FC236}">
                <a16:creationId xmlns:a16="http://schemas.microsoft.com/office/drawing/2014/main" id="{D828B1A3-2C45-751C-3311-9C36119DE197}"/>
              </a:ext>
            </a:extLst>
          </p:cNvPr>
          <p:cNvSpPr>
            <a:spLocks noGrp="1"/>
          </p:cNvSpPr>
          <p:nvPr>
            <p:ph type="title"/>
          </p:nvPr>
        </p:nvSpPr>
        <p:spPr>
          <a:xfrm>
            <a:off x="195072" y="19449"/>
            <a:ext cx="10911840" cy="1325563"/>
          </a:xfrm>
        </p:spPr>
        <p:txBody>
          <a:bodyPr>
            <a:normAutofit/>
          </a:bodyPr>
          <a:lstStyle/>
          <a:p>
            <a:r>
              <a:rPr kumimoji="1" lang="ja-JP" altLang="en-US" sz="4000" b="1" dirty="0"/>
              <a:t>「違和感」から社会課題を考えよう</a:t>
            </a:r>
          </a:p>
        </p:txBody>
      </p:sp>
      <p:sp>
        <p:nvSpPr>
          <p:cNvPr id="2" name="思考の吹き出し: 雲形 1">
            <a:extLst>
              <a:ext uri="{FF2B5EF4-FFF2-40B4-BE49-F238E27FC236}">
                <a16:creationId xmlns:a16="http://schemas.microsoft.com/office/drawing/2014/main" id="{52C97C94-73ED-A8E9-AC9F-30197B66CACD}"/>
              </a:ext>
            </a:extLst>
          </p:cNvPr>
          <p:cNvSpPr/>
          <p:nvPr/>
        </p:nvSpPr>
        <p:spPr>
          <a:xfrm>
            <a:off x="6863510" y="1643604"/>
            <a:ext cx="5261739" cy="3069405"/>
          </a:xfrm>
          <a:prstGeom prst="cloudCallout">
            <a:avLst>
              <a:gd name="adj1" fmla="val -51753"/>
              <a:gd name="adj2" fmla="val 51556"/>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思考の吹き出し: 雲形 3">
            <a:extLst>
              <a:ext uri="{FF2B5EF4-FFF2-40B4-BE49-F238E27FC236}">
                <a16:creationId xmlns:a16="http://schemas.microsoft.com/office/drawing/2014/main" id="{4261F60D-2EB2-692E-B51F-25035EA9E460}"/>
              </a:ext>
            </a:extLst>
          </p:cNvPr>
          <p:cNvSpPr/>
          <p:nvPr/>
        </p:nvSpPr>
        <p:spPr>
          <a:xfrm>
            <a:off x="50060" y="2087377"/>
            <a:ext cx="4816343" cy="2720591"/>
          </a:xfrm>
          <a:prstGeom prst="cloudCallout">
            <a:avLst>
              <a:gd name="adj1" fmla="val 57098"/>
              <a:gd name="adj2" fmla="val 36424"/>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597BABB1-273E-A010-FFDB-B8594E6A4BB3}"/>
              </a:ext>
            </a:extLst>
          </p:cNvPr>
          <p:cNvSpPr txBox="1"/>
          <p:nvPr/>
        </p:nvSpPr>
        <p:spPr>
          <a:xfrm>
            <a:off x="208726" y="1190885"/>
            <a:ext cx="11724067"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あなたが実生活の中で持っている「違和感」も大きなヒントになります。</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例えば</a:t>
            </a:r>
            <a:r>
              <a:rPr lang="en-US" altLang="ja-JP" sz="2800" dirty="0">
                <a:latin typeface="メイリオ" panose="020B0604030504040204" pitchFamily="50" charset="-128"/>
                <a:ea typeface="メイリオ" panose="020B0604030504040204" pitchFamily="50" charset="-128"/>
              </a:rPr>
              <a:t>…</a:t>
            </a:r>
            <a:endParaRPr kumimoji="1" lang="en-US" altLang="ja-JP" sz="2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A13E77F-7F67-250C-B1AB-6B914AC73CB4}"/>
              </a:ext>
            </a:extLst>
          </p:cNvPr>
          <p:cNvSpPr txBox="1"/>
          <p:nvPr/>
        </p:nvSpPr>
        <p:spPr>
          <a:xfrm>
            <a:off x="7443797" y="2228172"/>
            <a:ext cx="4961196"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子どもが熱を出したとき、</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お母さんが迎えに行くのが</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当たり前なの？</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お父さんでもよくない？</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「女は〇〇、男は〇〇」</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メイリオ" panose="020B0604030504040204" pitchFamily="50" charset="-128"/>
                <a:ea typeface="メイリオ" panose="020B0604030504040204" pitchFamily="50" charset="-128"/>
              </a:rPr>
              <a:t>っていう</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イメージが根付い</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ている</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7E647C16-DBA7-9051-5341-E27B5AD189D3}"/>
              </a:ext>
            </a:extLst>
          </p:cNvPr>
          <p:cNvSpPr txBox="1"/>
          <p:nvPr/>
        </p:nvSpPr>
        <p:spPr>
          <a:xfrm>
            <a:off x="631705" y="2572343"/>
            <a:ext cx="3893604" cy="3970318"/>
          </a:xfrm>
          <a:prstGeom prst="rect">
            <a:avLst/>
          </a:prstGeom>
          <a:noFill/>
        </p:spPr>
        <p:txBody>
          <a:bodyPr wrap="square">
            <a:spAutoFit/>
          </a:bodyPr>
          <a:lstStyle/>
          <a:p>
            <a:r>
              <a:rPr lang="en-US" altLang="ja-JP" sz="2800" dirty="0"/>
              <a:t>1000</a:t>
            </a:r>
            <a:r>
              <a:rPr lang="ja-JP" altLang="en-US" sz="2800" dirty="0"/>
              <a:t>円で</a:t>
            </a:r>
            <a:r>
              <a:rPr lang="en-US" altLang="ja-JP" sz="2800" dirty="0"/>
              <a:t>T</a:t>
            </a:r>
            <a:r>
              <a:rPr lang="ja-JP" altLang="en-US" sz="2800" dirty="0"/>
              <a:t>シャツを</a:t>
            </a:r>
            <a:endParaRPr lang="en-US" altLang="ja-JP" sz="2800" dirty="0"/>
          </a:p>
          <a:p>
            <a:r>
              <a:rPr lang="ja-JP" altLang="en-US" sz="2800" dirty="0"/>
              <a:t>買えるって変じゃない？材料費に、作った人の人件費に</a:t>
            </a:r>
            <a:r>
              <a:rPr lang="en-US" altLang="ja-JP" sz="2800" dirty="0"/>
              <a:t>…</a:t>
            </a:r>
            <a:r>
              <a:rPr lang="ja-JP" altLang="en-US" sz="2800" dirty="0"/>
              <a:t>。</a:t>
            </a:r>
            <a:endParaRPr lang="en-US" altLang="ja-JP" sz="2800" dirty="0"/>
          </a:p>
          <a:p>
            <a:endParaRPr lang="ja-JP" altLang="en-US" sz="2800" dirty="0"/>
          </a:p>
          <a:p>
            <a:endParaRPr lang="en-US" altLang="ja-JP" sz="2800" dirty="0"/>
          </a:p>
          <a:p>
            <a:endParaRPr lang="en-US" altLang="ja-JP" sz="2800" dirty="0"/>
          </a:p>
          <a:p>
            <a:r>
              <a:rPr lang="ja-JP" altLang="en-US" sz="2800" dirty="0"/>
              <a:t>低賃金で働かされている人がいる</a:t>
            </a:r>
            <a:r>
              <a:rPr lang="en-US" altLang="ja-JP" sz="2800" dirty="0"/>
              <a:t>…</a:t>
            </a:r>
            <a:r>
              <a:rPr lang="ja-JP" altLang="en-US" sz="2800" dirty="0"/>
              <a:t>？</a:t>
            </a:r>
          </a:p>
        </p:txBody>
      </p:sp>
      <p:sp>
        <p:nvSpPr>
          <p:cNvPr id="12" name="矢印: 右 11">
            <a:extLst>
              <a:ext uri="{FF2B5EF4-FFF2-40B4-BE49-F238E27FC236}">
                <a16:creationId xmlns:a16="http://schemas.microsoft.com/office/drawing/2014/main" id="{349661DE-F02D-667F-66A7-798FAD2313C6}"/>
              </a:ext>
            </a:extLst>
          </p:cNvPr>
          <p:cNvSpPr/>
          <p:nvPr/>
        </p:nvSpPr>
        <p:spPr>
          <a:xfrm rot="5400000">
            <a:off x="1925686" y="4747043"/>
            <a:ext cx="784463" cy="716396"/>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817C1EE6-C8A5-6B4F-58F4-A13A057C080B}"/>
              </a:ext>
            </a:extLst>
          </p:cNvPr>
          <p:cNvSpPr/>
          <p:nvPr/>
        </p:nvSpPr>
        <p:spPr>
          <a:xfrm rot="5400000">
            <a:off x="8938668" y="4449770"/>
            <a:ext cx="784463" cy="716396"/>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296593CF-91B1-0B27-E3A0-47530FC22E97}"/>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P.9</a:t>
            </a:r>
            <a:endParaRPr lang="ja-JP" altLang="en-US" sz="1800" b="1" dirty="0">
              <a:latin typeface="+mn-ea"/>
              <a:ea typeface="+mn-ea"/>
            </a:endParaRPr>
          </a:p>
        </p:txBody>
      </p:sp>
      <p:sp>
        <p:nvSpPr>
          <p:cNvPr id="6" name="スライド番号プレースホルダー 5">
            <a:extLst>
              <a:ext uri="{FF2B5EF4-FFF2-40B4-BE49-F238E27FC236}">
                <a16:creationId xmlns:a16="http://schemas.microsoft.com/office/drawing/2014/main" id="{E0820603-321E-115E-30AE-17BEA37D7A53}"/>
              </a:ext>
            </a:extLst>
          </p:cNvPr>
          <p:cNvSpPr>
            <a:spLocks noGrp="1"/>
          </p:cNvSpPr>
          <p:nvPr>
            <p:ph type="sldNum" sz="quarter" idx="12"/>
          </p:nvPr>
        </p:nvSpPr>
        <p:spPr/>
        <p:txBody>
          <a:bodyPr/>
          <a:lstStyle/>
          <a:p>
            <a:fld id="{D547F3C1-27F6-4660-9836-343ED439E7C1}" type="slidenum">
              <a:rPr kumimoji="1" lang="ja-JP" altLang="en-US" smtClean="0"/>
              <a:t>24</a:t>
            </a:fld>
            <a:endParaRPr kumimoji="1" lang="ja-JP" altLang="en-US"/>
          </a:p>
        </p:txBody>
      </p:sp>
    </p:spTree>
    <p:extLst>
      <p:ext uri="{BB962C8B-B14F-4D97-AF65-F5344CB8AC3E}">
        <p14:creationId xmlns:p14="http://schemas.microsoft.com/office/powerpoint/2010/main" val="32689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10" grpId="0"/>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AFF1-CDE4-ED4D-C0F5-591A79F59822}"/>
            </a:ext>
          </a:extLst>
        </p:cNvPr>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14D4706-D04E-499A-6E27-24C67D39E27A}"/>
              </a:ext>
            </a:extLst>
          </p:cNvPr>
          <p:cNvSpPr/>
          <p:nvPr/>
        </p:nvSpPr>
        <p:spPr>
          <a:xfrm>
            <a:off x="636269" y="2115495"/>
            <a:ext cx="3956708" cy="1496598"/>
          </a:xfrm>
          <a:prstGeom prst="roundRect">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0D00D95A-172C-8E20-6842-EB423BAA0C07}"/>
              </a:ext>
            </a:extLst>
          </p:cNvPr>
          <p:cNvSpPr>
            <a:spLocks noGrp="1"/>
          </p:cNvSpPr>
          <p:nvPr>
            <p:ph type="title"/>
          </p:nvPr>
        </p:nvSpPr>
        <p:spPr>
          <a:xfrm>
            <a:off x="195072" y="19449"/>
            <a:ext cx="10911840" cy="1325563"/>
          </a:xfrm>
        </p:spPr>
        <p:txBody>
          <a:bodyPr>
            <a:normAutofit/>
          </a:bodyPr>
          <a:lstStyle/>
          <a:p>
            <a:r>
              <a:rPr kumimoji="1" lang="ja-JP" altLang="en-US" sz="4000" b="1" dirty="0"/>
              <a:t>「違和感」から社会課題を考えよう</a:t>
            </a:r>
          </a:p>
        </p:txBody>
      </p:sp>
      <p:sp>
        <p:nvSpPr>
          <p:cNvPr id="6" name="テキスト ボックス 5">
            <a:extLst>
              <a:ext uri="{FF2B5EF4-FFF2-40B4-BE49-F238E27FC236}">
                <a16:creationId xmlns:a16="http://schemas.microsoft.com/office/drawing/2014/main" id="{1435A693-2BCA-AD46-18CA-873228AB9A58}"/>
              </a:ext>
            </a:extLst>
          </p:cNvPr>
          <p:cNvSpPr txBox="1"/>
          <p:nvPr/>
        </p:nvSpPr>
        <p:spPr>
          <a:xfrm>
            <a:off x="560625" y="1030215"/>
            <a:ext cx="11631375" cy="1600438"/>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「不〇〇」「非〇〇」</a:t>
            </a:r>
            <a:r>
              <a:rPr lang="ja-JP" altLang="en-US" sz="2800" dirty="0">
                <a:latin typeface="メイリオ" panose="020B0604030504040204" pitchFamily="50" charset="-128"/>
                <a:ea typeface="メイリオ" panose="020B0604030504040204" pitchFamily="50" charset="-128"/>
              </a:rPr>
              <a:t>には、「社会課題のヒント」が隠れている！</a:t>
            </a:r>
            <a:endParaRPr lang="en-US" altLang="ja-JP" sz="28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2800" dirty="0">
                <a:solidFill>
                  <a:srgbClr val="ABDBFF"/>
                </a:solidFill>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「不〇〇」の例　　　　</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AF1CBEDE-489A-4803-7ADC-6A3D459DB318}"/>
              </a:ext>
            </a:extLst>
          </p:cNvPr>
          <p:cNvSpPr/>
          <p:nvPr/>
        </p:nvSpPr>
        <p:spPr>
          <a:xfrm>
            <a:off x="6096000" y="2115494"/>
            <a:ext cx="4645306" cy="1483054"/>
          </a:xfrm>
          <a:prstGeom prst="roundRect">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A2E53E1-A7F4-22BF-608B-F6D453617EC1}"/>
              </a:ext>
            </a:extLst>
          </p:cNvPr>
          <p:cNvSpPr txBox="1"/>
          <p:nvPr/>
        </p:nvSpPr>
        <p:spPr>
          <a:xfrm>
            <a:off x="6171481" y="1637383"/>
            <a:ext cx="5010912"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ABDBFF"/>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「非〇〇」の例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矢印: 右 1">
            <a:extLst>
              <a:ext uri="{FF2B5EF4-FFF2-40B4-BE49-F238E27FC236}">
                <a16:creationId xmlns:a16="http://schemas.microsoft.com/office/drawing/2014/main" id="{E254AFDD-BEE5-2C9D-A6E9-04ACD3F92CDF}"/>
              </a:ext>
            </a:extLst>
          </p:cNvPr>
          <p:cNvSpPr/>
          <p:nvPr/>
        </p:nvSpPr>
        <p:spPr>
          <a:xfrm>
            <a:off x="1110395" y="5636872"/>
            <a:ext cx="1453308" cy="830997"/>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B21AFCE-CF06-E5B7-9A18-F16CC5C1C908}"/>
              </a:ext>
            </a:extLst>
          </p:cNvPr>
          <p:cNvSpPr txBox="1"/>
          <p:nvPr/>
        </p:nvSpPr>
        <p:spPr>
          <a:xfrm>
            <a:off x="931734" y="2269674"/>
            <a:ext cx="3928458" cy="1200329"/>
          </a:xfrm>
          <a:prstGeom prst="rect">
            <a:avLst/>
          </a:prstGeom>
          <a:noFill/>
        </p:spPr>
        <p:txBody>
          <a:bodyPr wrap="square">
            <a:spAutoFit/>
          </a:bodyPr>
          <a:lstStyle/>
          <a:p>
            <a:r>
              <a:rPr kumimoji="1" lang="ja-JP" altLang="en-US" sz="2400" dirty="0">
                <a:latin typeface="メイリオ" panose="020B0604030504040204" pitchFamily="50" charset="-128"/>
                <a:ea typeface="メイリオ" panose="020B0604030504040204" pitchFamily="50" charset="-128"/>
              </a:rPr>
              <a:t>・不満　　　・不便</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・不足　　　・不安</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・不使用　　・不快</a:t>
            </a:r>
            <a:endParaRPr kumimoji="1" lang="en-US" altLang="ja-JP" sz="2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D6B1DAB-97E3-AE4F-5437-73A84B730BEF}"/>
              </a:ext>
            </a:extLst>
          </p:cNvPr>
          <p:cNvSpPr txBox="1"/>
          <p:nvPr/>
        </p:nvSpPr>
        <p:spPr>
          <a:xfrm>
            <a:off x="7117456" y="5595857"/>
            <a:ext cx="4943150" cy="830997"/>
          </a:xfrm>
          <a:prstGeom prst="rect">
            <a:avLst/>
          </a:prstGeom>
          <a:noFill/>
        </p:spPr>
        <p:txBody>
          <a:bodyPr wrap="square">
            <a:spAutoFit/>
          </a:bodyPr>
          <a:lstStyle/>
          <a:p>
            <a:r>
              <a:rPr kumimoji="1" lang="ja-JP" altLang="en-US" sz="2400" dirty="0">
                <a:latin typeface="メイリオ" panose="020B0604030504040204" pitchFamily="50" charset="-128"/>
                <a:ea typeface="メイリオ" panose="020B0604030504040204" pitchFamily="50" charset="-128"/>
              </a:rPr>
              <a:t>「車を運転できない高齢者の方も、移動しやすい手段が必要だな」</a:t>
            </a:r>
            <a:endParaRPr kumimoji="1" lang="en-US" altLang="ja-JP" sz="2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B839AB1-0E77-EBBB-3B0C-1E67900AE8ED}"/>
              </a:ext>
            </a:extLst>
          </p:cNvPr>
          <p:cNvSpPr txBox="1"/>
          <p:nvPr/>
        </p:nvSpPr>
        <p:spPr>
          <a:xfrm>
            <a:off x="6363215" y="2270806"/>
            <a:ext cx="403235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dirty="0">
                <a:solidFill>
                  <a:prstClr val="black"/>
                </a:solidFill>
                <a:latin typeface="メイリオ" panose="020B0604030504040204" pitchFamily="50" charset="-128"/>
                <a:ea typeface="メイリオ" panose="020B0604030504040204" pitchFamily="50" charset="-128"/>
              </a:rPr>
              <a:t>非常識</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dirty="0">
                <a:solidFill>
                  <a:prstClr val="black"/>
                </a:solidFill>
                <a:latin typeface="メイリオ" panose="020B0604030504040204" pitchFamily="50" charset="-128"/>
                <a:ea typeface="メイリオ" panose="020B0604030504040204" pitchFamily="50" charset="-128"/>
              </a:rPr>
              <a:t>非公式</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dirty="0">
                <a:solidFill>
                  <a:prstClr val="black"/>
                </a:solidFill>
                <a:latin typeface="メイリオ" panose="020B0604030504040204" pitchFamily="50" charset="-128"/>
                <a:ea typeface="メイリオ" panose="020B0604030504040204" pitchFamily="50" charset="-128"/>
              </a:rPr>
              <a:t>非合理</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dirty="0">
                <a:solidFill>
                  <a:prstClr val="black"/>
                </a:solidFill>
                <a:latin typeface="メイリオ" panose="020B0604030504040204" pitchFamily="50" charset="-128"/>
                <a:ea typeface="メイリオ" panose="020B0604030504040204" pitchFamily="50" charset="-128"/>
              </a:rPr>
              <a:t>非現実</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dirty="0">
                <a:solidFill>
                  <a:prstClr val="black"/>
                </a:solidFill>
                <a:latin typeface="メイリオ" panose="020B0604030504040204" pitchFamily="50" charset="-128"/>
                <a:ea typeface="メイリオ" panose="020B0604030504040204" pitchFamily="50" charset="-128"/>
              </a:rPr>
              <a:t>非定型</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・非営利</a:t>
            </a:r>
            <a:endParaRPr lang="ja-JP" altLang="en-US" sz="2400" dirty="0"/>
          </a:p>
        </p:txBody>
      </p:sp>
      <p:pic>
        <p:nvPicPr>
          <p:cNvPr id="17" name="図 16" descr="人の顔の絵&#10;&#10;低い精度で自動的に生成された説明">
            <a:extLst>
              <a:ext uri="{FF2B5EF4-FFF2-40B4-BE49-F238E27FC236}">
                <a16:creationId xmlns:a16="http://schemas.microsoft.com/office/drawing/2014/main" id="{CCADF0DA-64B2-E38F-DE97-095A1477A31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03643" y="3641419"/>
            <a:ext cx="2816404" cy="1953655"/>
          </a:xfrm>
          <a:prstGeom prst="rect">
            <a:avLst/>
          </a:prstGeom>
        </p:spPr>
      </p:pic>
      <p:sp>
        <p:nvSpPr>
          <p:cNvPr id="18" name="吹き出し: 角を丸めた四角形 17">
            <a:extLst>
              <a:ext uri="{FF2B5EF4-FFF2-40B4-BE49-F238E27FC236}">
                <a16:creationId xmlns:a16="http://schemas.microsoft.com/office/drawing/2014/main" id="{236049FF-7DAF-792B-A22F-15D1FD6B2A01}"/>
              </a:ext>
            </a:extLst>
          </p:cNvPr>
          <p:cNvSpPr/>
          <p:nvPr/>
        </p:nvSpPr>
        <p:spPr>
          <a:xfrm>
            <a:off x="3579223" y="3946951"/>
            <a:ext cx="8481383" cy="1040982"/>
          </a:xfrm>
          <a:prstGeom prst="wedgeRoundRectCallout">
            <a:avLst>
              <a:gd name="adj1" fmla="val -57744"/>
              <a:gd name="adj2" fmla="val 24058"/>
              <a:gd name="adj3" fmla="val 1666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lumMod val="75000"/>
                    <a:lumOff val="25000"/>
                  </a:schemeClr>
                </a:solidFill>
                <a:latin typeface="メイリオ" panose="020B0604030504040204" pitchFamily="50" charset="-128"/>
              </a:rPr>
              <a:t>このバス路線、乗り遅れると次のバスまで</a:t>
            </a:r>
            <a:r>
              <a:rPr lang="en-US" altLang="ja-JP" sz="2400" dirty="0">
                <a:solidFill>
                  <a:schemeClr val="tx1">
                    <a:lumMod val="75000"/>
                    <a:lumOff val="25000"/>
                  </a:schemeClr>
                </a:solidFill>
                <a:latin typeface="メイリオ" panose="020B0604030504040204" pitchFamily="50" charset="-128"/>
              </a:rPr>
              <a:t>2</a:t>
            </a:r>
            <a:r>
              <a:rPr lang="ja-JP" altLang="en-US" sz="2400" dirty="0">
                <a:solidFill>
                  <a:schemeClr val="tx1">
                    <a:lumMod val="75000"/>
                    <a:lumOff val="25000"/>
                  </a:schemeClr>
                </a:solidFill>
                <a:latin typeface="メイリオ" panose="020B0604030504040204" pitchFamily="50" charset="-128"/>
              </a:rPr>
              <a:t>時間待たないとだめなんだよな</a:t>
            </a:r>
            <a:r>
              <a:rPr lang="en-US" altLang="ja-JP" sz="2400" dirty="0">
                <a:solidFill>
                  <a:schemeClr val="tx1">
                    <a:lumMod val="75000"/>
                    <a:lumOff val="25000"/>
                  </a:schemeClr>
                </a:solidFill>
                <a:latin typeface="メイリオ" panose="020B0604030504040204" pitchFamily="50" charset="-128"/>
              </a:rPr>
              <a:t>…</a:t>
            </a:r>
            <a:r>
              <a:rPr lang="ja-JP" altLang="en-US" sz="2400" dirty="0">
                <a:solidFill>
                  <a:schemeClr val="tx1">
                    <a:lumMod val="75000"/>
                    <a:lumOff val="25000"/>
                  </a:schemeClr>
                </a:solidFill>
                <a:latin typeface="メイリオ" panose="020B0604030504040204" pitchFamily="50" charset="-128"/>
              </a:rPr>
              <a:t>あー</a:t>
            </a:r>
            <a:r>
              <a:rPr lang="ja-JP" altLang="en-US" sz="2400" b="1" dirty="0">
                <a:solidFill>
                  <a:srgbClr val="2A6BA6"/>
                </a:solidFill>
                <a:latin typeface="メイリオ" panose="020B0604030504040204" pitchFamily="50" charset="-128"/>
              </a:rPr>
              <a:t>不便</a:t>
            </a:r>
            <a:endParaRPr kumimoji="1" lang="ja-JP" altLang="en-US" sz="2400" dirty="0">
              <a:solidFill>
                <a:srgbClr val="2A6BA6"/>
              </a:solidFill>
            </a:endParaRPr>
          </a:p>
        </p:txBody>
      </p:sp>
      <p:sp>
        <p:nvSpPr>
          <p:cNvPr id="20" name="テキスト ボックス 19">
            <a:extLst>
              <a:ext uri="{FF2B5EF4-FFF2-40B4-BE49-F238E27FC236}">
                <a16:creationId xmlns:a16="http://schemas.microsoft.com/office/drawing/2014/main" id="{84EBB24F-B7EB-B7F0-DF8E-8DE0E6A32B5F}"/>
              </a:ext>
            </a:extLst>
          </p:cNvPr>
          <p:cNvSpPr txBox="1"/>
          <p:nvPr/>
        </p:nvSpPr>
        <p:spPr>
          <a:xfrm>
            <a:off x="2723111" y="5816697"/>
            <a:ext cx="4394345" cy="461665"/>
          </a:xfrm>
          <a:prstGeom prst="rect">
            <a:avLst/>
          </a:prstGeom>
          <a:noFill/>
        </p:spPr>
        <p:txBody>
          <a:bodyPr wrap="square">
            <a:spAutoFit/>
          </a:bodyPr>
          <a:lstStyle/>
          <a:p>
            <a:r>
              <a:rPr kumimoji="1" lang="ja-JP" altLang="en-US" sz="2400" dirty="0">
                <a:latin typeface="メイリオ" panose="020B0604030504040204" pitchFamily="50" charset="-128"/>
                <a:ea typeface="メイリオ" panose="020B0604030504040204" pitchFamily="50" charset="-128"/>
              </a:rPr>
              <a:t>「待ち時間なく移動したい」</a:t>
            </a:r>
            <a:endParaRPr kumimoji="1" lang="en-US" altLang="ja-JP" sz="2400" dirty="0">
              <a:latin typeface="メイリオ" panose="020B0604030504040204" pitchFamily="50" charset="-128"/>
              <a:ea typeface="メイリオ" panose="020B0604030504040204" pitchFamily="50" charset="-128"/>
            </a:endParaRPr>
          </a:p>
        </p:txBody>
      </p:sp>
      <p:sp>
        <p:nvSpPr>
          <p:cNvPr id="13" name="吹き出し: 円形 12">
            <a:extLst>
              <a:ext uri="{FF2B5EF4-FFF2-40B4-BE49-F238E27FC236}">
                <a16:creationId xmlns:a16="http://schemas.microsoft.com/office/drawing/2014/main" id="{8402DD20-A34C-59EC-983D-A573681CBF6B}"/>
              </a:ext>
            </a:extLst>
          </p:cNvPr>
          <p:cNvSpPr/>
          <p:nvPr/>
        </p:nvSpPr>
        <p:spPr>
          <a:xfrm>
            <a:off x="4935092" y="4525403"/>
            <a:ext cx="1780138" cy="1073552"/>
          </a:xfrm>
          <a:prstGeom prst="wedgeEllipseCallout">
            <a:avLst/>
          </a:prstGeom>
          <a:solidFill>
            <a:srgbClr val="7DC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dirty="0"/>
              <a:t>will</a:t>
            </a:r>
            <a:endParaRPr kumimoji="1" lang="ja-JP" altLang="en-US" sz="2800" b="1" dirty="0"/>
          </a:p>
        </p:txBody>
      </p:sp>
      <p:sp>
        <p:nvSpPr>
          <p:cNvPr id="10" name="吹き出し: 円形 9">
            <a:extLst>
              <a:ext uri="{FF2B5EF4-FFF2-40B4-BE49-F238E27FC236}">
                <a16:creationId xmlns:a16="http://schemas.microsoft.com/office/drawing/2014/main" id="{AE42A40B-FEC3-339B-C067-101D76EEE811}"/>
              </a:ext>
            </a:extLst>
          </p:cNvPr>
          <p:cNvSpPr/>
          <p:nvPr/>
        </p:nvSpPr>
        <p:spPr>
          <a:xfrm>
            <a:off x="9851237" y="4391329"/>
            <a:ext cx="1780138" cy="1073552"/>
          </a:xfrm>
          <a:prstGeom prst="wedgeEllipseCallout">
            <a:avLst/>
          </a:prstGeom>
          <a:solidFill>
            <a:srgbClr val="7DC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Need</a:t>
            </a:r>
            <a:endParaRPr kumimoji="1" lang="ja-JP" altLang="en-US" sz="2800" b="1" dirty="0"/>
          </a:p>
        </p:txBody>
      </p:sp>
      <p:sp>
        <p:nvSpPr>
          <p:cNvPr id="3" name="タイトル 1">
            <a:extLst>
              <a:ext uri="{FF2B5EF4-FFF2-40B4-BE49-F238E27FC236}">
                <a16:creationId xmlns:a16="http://schemas.microsoft.com/office/drawing/2014/main" id="{DDD34F07-4C4F-EFA0-723E-86E7A6CB7079}"/>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P.9</a:t>
            </a:r>
            <a:endParaRPr lang="ja-JP" altLang="en-US" sz="1800" b="1" dirty="0">
              <a:latin typeface="+mn-ea"/>
              <a:ea typeface="+mn-ea"/>
            </a:endParaRPr>
          </a:p>
        </p:txBody>
      </p:sp>
      <p:sp>
        <p:nvSpPr>
          <p:cNvPr id="12" name="スライド番号プレースホルダー 11">
            <a:extLst>
              <a:ext uri="{FF2B5EF4-FFF2-40B4-BE49-F238E27FC236}">
                <a16:creationId xmlns:a16="http://schemas.microsoft.com/office/drawing/2014/main" id="{1FF00E62-AFD3-4287-6702-DCC9B0A32705}"/>
              </a:ext>
            </a:extLst>
          </p:cNvPr>
          <p:cNvSpPr>
            <a:spLocks noGrp="1"/>
          </p:cNvSpPr>
          <p:nvPr>
            <p:ph type="sldNum" sz="quarter" idx="12"/>
          </p:nvPr>
        </p:nvSpPr>
        <p:spPr/>
        <p:txBody>
          <a:bodyPr/>
          <a:lstStyle/>
          <a:p>
            <a:fld id="{D547F3C1-27F6-4660-9836-343ED439E7C1}" type="slidenum">
              <a:rPr kumimoji="1" lang="ja-JP" altLang="en-US" smtClean="0"/>
              <a:t>25</a:t>
            </a:fld>
            <a:endParaRPr kumimoji="1" lang="ja-JP" altLang="en-US"/>
          </a:p>
        </p:txBody>
      </p:sp>
    </p:spTree>
    <p:extLst>
      <p:ext uri="{BB962C8B-B14F-4D97-AF65-F5344CB8AC3E}">
        <p14:creationId xmlns:p14="http://schemas.microsoft.com/office/powerpoint/2010/main" val="2873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animBg="1"/>
      <p:bldP spid="9" grpId="0"/>
      <p:bldP spid="14" grpId="0"/>
      <p:bldP spid="16" grpId="0"/>
      <p:bldP spid="18" grpId="0" animBg="1"/>
      <p:bldP spid="20" grpId="0"/>
      <p:bldP spid="1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0F2B-3C99-D90A-B893-059DEA9A3013}"/>
            </a:ext>
          </a:extLst>
        </p:cNvPr>
        <p:cNvGrpSpPr/>
        <p:nvPr/>
      </p:nvGrpSpPr>
      <p:grpSpPr>
        <a:xfrm>
          <a:off x="0" y="0"/>
          <a:ext cx="0" cy="0"/>
          <a:chOff x="0" y="0"/>
          <a:chExt cx="0" cy="0"/>
        </a:xfrm>
      </p:grpSpPr>
      <p:pic>
        <p:nvPicPr>
          <p:cNvPr id="24" name="図 23">
            <a:extLst>
              <a:ext uri="{FF2B5EF4-FFF2-40B4-BE49-F238E27FC236}">
                <a16:creationId xmlns:a16="http://schemas.microsoft.com/office/drawing/2014/main" id="{1EFD1E1D-8258-D346-37B7-E7313FCFD124}"/>
              </a:ext>
            </a:extLst>
          </p:cNvPr>
          <p:cNvPicPr>
            <a:picLocks noChangeAspect="1"/>
          </p:cNvPicPr>
          <p:nvPr/>
        </p:nvPicPr>
        <p:blipFill>
          <a:blip r:embed="rId3"/>
          <a:stretch>
            <a:fillRect/>
          </a:stretch>
        </p:blipFill>
        <p:spPr>
          <a:xfrm>
            <a:off x="264161" y="4481373"/>
            <a:ext cx="1388369" cy="2368396"/>
          </a:xfrm>
          <a:prstGeom prst="rect">
            <a:avLst/>
          </a:prstGeom>
        </p:spPr>
      </p:pic>
      <p:grpSp>
        <p:nvGrpSpPr>
          <p:cNvPr id="8" name="グループ化 7">
            <a:extLst>
              <a:ext uri="{FF2B5EF4-FFF2-40B4-BE49-F238E27FC236}">
                <a16:creationId xmlns:a16="http://schemas.microsoft.com/office/drawing/2014/main" id="{FB7F5E98-320A-B981-F846-141D087FA201}"/>
              </a:ext>
            </a:extLst>
          </p:cNvPr>
          <p:cNvGrpSpPr/>
          <p:nvPr/>
        </p:nvGrpSpPr>
        <p:grpSpPr>
          <a:xfrm>
            <a:off x="195072" y="1887858"/>
            <a:ext cx="11927841" cy="2590557"/>
            <a:chOff x="264159" y="1970933"/>
            <a:chExt cx="11927841" cy="2590557"/>
          </a:xfrm>
        </p:grpSpPr>
        <p:pic>
          <p:nvPicPr>
            <p:cNvPr id="5" name="図 4">
              <a:extLst>
                <a:ext uri="{FF2B5EF4-FFF2-40B4-BE49-F238E27FC236}">
                  <a16:creationId xmlns:a16="http://schemas.microsoft.com/office/drawing/2014/main" id="{11784A9A-951B-4DFC-57ED-5297D3A18BA6}"/>
                </a:ext>
              </a:extLst>
            </p:cNvPr>
            <p:cNvPicPr>
              <a:picLocks noChangeAspect="1"/>
            </p:cNvPicPr>
            <p:nvPr/>
          </p:nvPicPr>
          <p:blipFill rotWithShape="1">
            <a:blip r:embed="rId4"/>
            <a:srcRect t="19473" b="48901"/>
            <a:stretch/>
          </p:blipFill>
          <p:spPr>
            <a:xfrm>
              <a:off x="264160" y="2441350"/>
              <a:ext cx="11927840" cy="2120140"/>
            </a:xfrm>
            <a:prstGeom prst="rect">
              <a:avLst/>
            </a:prstGeom>
          </p:spPr>
        </p:pic>
        <p:pic>
          <p:nvPicPr>
            <p:cNvPr id="6" name="図 5">
              <a:extLst>
                <a:ext uri="{FF2B5EF4-FFF2-40B4-BE49-F238E27FC236}">
                  <a16:creationId xmlns:a16="http://schemas.microsoft.com/office/drawing/2014/main" id="{201F7A39-A23D-DF8E-109D-C42564065DC7}"/>
                </a:ext>
              </a:extLst>
            </p:cNvPr>
            <p:cNvPicPr>
              <a:picLocks noChangeAspect="1"/>
            </p:cNvPicPr>
            <p:nvPr/>
          </p:nvPicPr>
          <p:blipFill rotWithShape="1">
            <a:blip r:embed="rId4"/>
            <a:srcRect b="80258"/>
            <a:stretch/>
          </p:blipFill>
          <p:spPr>
            <a:xfrm>
              <a:off x="264159" y="1970933"/>
              <a:ext cx="11927840" cy="480314"/>
            </a:xfrm>
            <a:prstGeom prst="rect">
              <a:avLst/>
            </a:prstGeom>
          </p:spPr>
        </p:pic>
      </p:grpSp>
      <p:sp>
        <p:nvSpPr>
          <p:cNvPr id="25" name="四角形: 角を丸くする 24">
            <a:extLst>
              <a:ext uri="{FF2B5EF4-FFF2-40B4-BE49-F238E27FC236}">
                <a16:creationId xmlns:a16="http://schemas.microsoft.com/office/drawing/2014/main" id="{C5CEBF84-B5A9-3280-2943-EA210736EC48}"/>
              </a:ext>
            </a:extLst>
          </p:cNvPr>
          <p:cNvSpPr/>
          <p:nvPr/>
        </p:nvSpPr>
        <p:spPr>
          <a:xfrm>
            <a:off x="1641843" y="5334407"/>
            <a:ext cx="10280689" cy="1181280"/>
          </a:xfrm>
          <a:prstGeom prst="roundRect">
            <a:avLst/>
          </a:prstGeom>
          <a:solidFill>
            <a:srgbClr val="ABDBFF">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a:extLst>
              <a:ext uri="{FF2B5EF4-FFF2-40B4-BE49-F238E27FC236}">
                <a16:creationId xmlns:a16="http://schemas.microsoft.com/office/drawing/2014/main" id="{C455F00D-481C-D7C9-6E94-5F744EE0ABF4}"/>
              </a:ext>
            </a:extLst>
          </p:cNvPr>
          <p:cNvSpPr>
            <a:spLocks noGrp="1"/>
          </p:cNvSpPr>
          <p:nvPr>
            <p:ph type="title"/>
          </p:nvPr>
        </p:nvSpPr>
        <p:spPr>
          <a:xfrm>
            <a:off x="195072" y="19449"/>
            <a:ext cx="10911840" cy="1325563"/>
          </a:xfrm>
        </p:spPr>
        <p:txBody>
          <a:bodyPr>
            <a:normAutofit/>
          </a:bodyPr>
          <a:lstStyle/>
          <a:p>
            <a:r>
              <a:rPr kumimoji="1" lang="ja-JP" altLang="en-US" sz="4000" b="1" dirty="0"/>
              <a:t>「違和感」から社会課題を考えよう</a:t>
            </a:r>
          </a:p>
        </p:txBody>
      </p:sp>
      <p:sp>
        <p:nvSpPr>
          <p:cNvPr id="2" name="テキスト ボックス 1">
            <a:extLst>
              <a:ext uri="{FF2B5EF4-FFF2-40B4-BE49-F238E27FC236}">
                <a16:creationId xmlns:a16="http://schemas.microsoft.com/office/drawing/2014/main" id="{D28882D8-3252-0416-304F-38F40C98BF08}"/>
              </a:ext>
            </a:extLst>
          </p:cNvPr>
          <p:cNvSpPr txBox="1"/>
          <p:nvPr/>
        </p:nvSpPr>
        <p:spPr>
          <a:xfrm>
            <a:off x="479736" y="1224038"/>
            <a:ext cx="1139199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WORKSHOP   </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あなたが思う「違和感」を見つけよう</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A64AF7B3-3564-F321-A963-C506A4E56F7C}"/>
              </a:ext>
            </a:extLst>
          </p:cNvPr>
          <p:cNvSpPr txBox="1"/>
          <p:nvPr/>
        </p:nvSpPr>
        <p:spPr>
          <a:xfrm>
            <a:off x="706996" y="2498240"/>
            <a:ext cx="5233012" cy="738664"/>
          </a:xfrm>
          <a:prstGeom prst="rect">
            <a:avLst/>
          </a:prstGeom>
          <a:noFill/>
        </p:spPr>
        <p:txBody>
          <a:bodyPr wrap="square">
            <a:spAutoFit/>
          </a:bodyPr>
          <a:lstStyle/>
          <a:p>
            <a:r>
              <a:rPr lang="ja-JP" altLang="en-US" sz="2100" dirty="0">
                <a:latin typeface="メイリオ" panose="020B0604030504040204" pitchFamily="50" charset="-128"/>
                <a:ea typeface="メイリオ" panose="020B0604030504040204" pitchFamily="50" charset="-128"/>
              </a:rPr>
              <a:t>気づいたら近所に家が空き家が増えている。庭の草も伸び放題だ</a:t>
            </a:r>
            <a:r>
              <a:rPr lang="en-US" altLang="ja-JP" sz="2100" dirty="0">
                <a:latin typeface="メイリオ" panose="020B0604030504040204" pitchFamily="50" charset="-128"/>
                <a:ea typeface="メイリオ" panose="020B0604030504040204" pitchFamily="50" charset="-128"/>
              </a:rPr>
              <a:t>…</a:t>
            </a:r>
            <a:endParaRPr kumimoji="1" lang="ja-JP" altLang="en-US" sz="2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96F51D9-0C63-8BC3-5048-DBC86BF4B148}"/>
              </a:ext>
            </a:extLst>
          </p:cNvPr>
          <p:cNvSpPr txBox="1"/>
          <p:nvPr/>
        </p:nvSpPr>
        <p:spPr>
          <a:xfrm>
            <a:off x="6049281" y="2482542"/>
            <a:ext cx="6086867" cy="738664"/>
          </a:xfrm>
          <a:prstGeom prst="rect">
            <a:avLst/>
          </a:prstGeom>
          <a:noFill/>
        </p:spPr>
        <p:txBody>
          <a:bodyPr wrap="square">
            <a:spAutoFit/>
          </a:bodyPr>
          <a:lstStyle/>
          <a:p>
            <a:r>
              <a:rPr lang="ja-JP" altLang="en-US" sz="2100" dirty="0">
                <a:latin typeface="メイリオ" panose="020B0604030504040204" pitchFamily="50" charset="-128"/>
                <a:ea typeface="メイリオ" panose="020B0604030504040204" pitchFamily="50" charset="-128"/>
              </a:rPr>
              <a:t>「空き家を有効活用したい」</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「田舎暮らしがしたい人がいるんじゃないかな」</a:t>
            </a:r>
            <a:endParaRPr lang="en-US" altLang="ja-JP" sz="21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D28A97ED-7DC6-644C-21AC-7BBEB96EEF5E}"/>
              </a:ext>
            </a:extLst>
          </p:cNvPr>
          <p:cNvSpPr txBox="1"/>
          <p:nvPr/>
        </p:nvSpPr>
        <p:spPr>
          <a:xfrm>
            <a:off x="706996" y="3581222"/>
            <a:ext cx="5094714" cy="738664"/>
          </a:xfrm>
          <a:prstGeom prst="rect">
            <a:avLst/>
          </a:prstGeom>
          <a:noFill/>
        </p:spPr>
        <p:txBody>
          <a:bodyPr wrap="square">
            <a:spAutoFit/>
          </a:bodyPr>
          <a:lstStyle/>
          <a:p>
            <a:r>
              <a:rPr kumimoji="1" lang="ja-JP" altLang="en-US" sz="2100" dirty="0">
                <a:latin typeface="メイリオ" panose="020B0604030504040204" pitchFamily="50" charset="-128"/>
                <a:ea typeface="メイリオ" panose="020B0604030504040204" pitchFamily="50" charset="-128"/>
              </a:rPr>
              <a:t>学校給食の食べ残しで、すごい量の食べ物が捨てられているんじゃないかな</a:t>
            </a:r>
            <a:r>
              <a:rPr kumimoji="1" lang="en-US" altLang="ja-JP" sz="2100" dirty="0">
                <a:latin typeface="メイリオ" panose="020B0604030504040204" pitchFamily="50" charset="-128"/>
                <a:ea typeface="メイリオ" panose="020B0604030504040204" pitchFamily="50" charset="-128"/>
              </a:rPr>
              <a:t>…</a:t>
            </a:r>
            <a:endParaRPr kumimoji="1" lang="ja-JP" altLang="en-US" sz="2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FF5B4E12-1AD1-8748-54A6-F258C2371434}"/>
              </a:ext>
            </a:extLst>
          </p:cNvPr>
          <p:cNvSpPr txBox="1"/>
          <p:nvPr/>
        </p:nvSpPr>
        <p:spPr>
          <a:xfrm>
            <a:off x="6043538" y="3457006"/>
            <a:ext cx="6045584" cy="1061829"/>
          </a:xfrm>
          <a:prstGeom prst="rect">
            <a:avLst/>
          </a:prstGeom>
          <a:noFill/>
        </p:spPr>
        <p:txBody>
          <a:bodyPr wrap="square">
            <a:spAutoFit/>
          </a:bodyPr>
          <a:lstStyle/>
          <a:p>
            <a:r>
              <a:rPr lang="ja-JP" altLang="en-US" sz="2100" dirty="0">
                <a:latin typeface="メイリオ" panose="020B0604030504040204" pitchFamily="50" charset="-128"/>
                <a:ea typeface="メイリオ" panose="020B0604030504040204" pitchFamily="50" charset="-128"/>
              </a:rPr>
              <a:t>「食べ残しを減らしたい」</a:t>
            </a:r>
            <a:endParaRPr lang="en-US" altLang="ja-JP" sz="2100" dirty="0">
              <a:latin typeface="メイリオ" panose="020B0604030504040204" pitchFamily="50" charset="-128"/>
              <a:ea typeface="メイリオ" panose="020B0604030504040204" pitchFamily="50" charset="-128"/>
            </a:endParaRPr>
          </a:p>
          <a:p>
            <a:r>
              <a:rPr kumimoji="1" lang="ja-JP" altLang="en-US" sz="2100" dirty="0">
                <a:latin typeface="メイリオ" panose="020B0604030504040204" pitchFamily="50" charset="-128"/>
                <a:ea typeface="メイリオ" panose="020B0604030504040204" pitchFamily="50" charset="-128"/>
              </a:rPr>
              <a:t>「食品ロス・ごみとして捨てられる食材を減らしたい」</a:t>
            </a:r>
          </a:p>
        </p:txBody>
      </p:sp>
      <p:sp>
        <p:nvSpPr>
          <p:cNvPr id="21" name="四角形: 角を丸くする 20">
            <a:extLst>
              <a:ext uri="{FF2B5EF4-FFF2-40B4-BE49-F238E27FC236}">
                <a16:creationId xmlns:a16="http://schemas.microsoft.com/office/drawing/2014/main" id="{3EEE0BE8-C7C3-9F17-55BE-EF78AAA6E332}"/>
              </a:ext>
            </a:extLst>
          </p:cNvPr>
          <p:cNvSpPr/>
          <p:nvPr/>
        </p:nvSpPr>
        <p:spPr>
          <a:xfrm>
            <a:off x="500760" y="1596457"/>
            <a:ext cx="2217622" cy="105122"/>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31254D99-B2B0-402B-6D4F-FC76AB9F52A6}"/>
              </a:ext>
            </a:extLst>
          </p:cNvPr>
          <p:cNvSpPr txBox="1"/>
          <p:nvPr/>
        </p:nvSpPr>
        <p:spPr>
          <a:xfrm>
            <a:off x="1846041" y="5480739"/>
            <a:ext cx="9895933" cy="954107"/>
          </a:xfrm>
          <a:prstGeom prst="rect">
            <a:avLst/>
          </a:prstGeom>
          <a:noFill/>
        </p:spPr>
        <p:txBody>
          <a:bodyPr wrap="square">
            <a:spAutoFit/>
          </a:bodyPr>
          <a:lstStyle/>
          <a:p>
            <a:r>
              <a:rPr lang="ja-JP" altLang="en-US" sz="2800" dirty="0"/>
              <a:t>どんな「違和感」があるのか、周りの人と共有をしましょう。共感する「違和感」はありましたか？</a:t>
            </a:r>
          </a:p>
        </p:txBody>
      </p:sp>
      <p:sp>
        <p:nvSpPr>
          <p:cNvPr id="26" name="コンテンツ プレースホルダー 4">
            <a:extLst>
              <a:ext uri="{FF2B5EF4-FFF2-40B4-BE49-F238E27FC236}">
                <a16:creationId xmlns:a16="http://schemas.microsoft.com/office/drawing/2014/main" id="{191C6E7D-3990-2E23-5F8F-9349F12207DF}"/>
              </a:ext>
            </a:extLst>
          </p:cNvPr>
          <p:cNvSpPr txBox="1">
            <a:spLocks/>
          </p:cNvSpPr>
          <p:nvPr/>
        </p:nvSpPr>
        <p:spPr>
          <a:xfrm>
            <a:off x="1634936" y="4218619"/>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dirty="0"/>
          </a:p>
          <a:p>
            <a:pPr marL="0" indent="0">
              <a:buFont typeface="Arial" panose="020B0604020202020204" pitchFamily="34" charset="0"/>
              <a:buNone/>
            </a:pPr>
            <a:r>
              <a:rPr lang="ja-JP" altLang="en-US" dirty="0"/>
              <a:t>＼やってみよう／</a:t>
            </a:r>
            <a:endParaRPr lang="en-US" altLang="ja-JP" dirty="0"/>
          </a:p>
        </p:txBody>
      </p:sp>
      <p:sp>
        <p:nvSpPr>
          <p:cNvPr id="3" name="タイトル 1">
            <a:extLst>
              <a:ext uri="{FF2B5EF4-FFF2-40B4-BE49-F238E27FC236}">
                <a16:creationId xmlns:a16="http://schemas.microsoft.com/office/drawing/2014/main" id="{B55AA875-7198-3CFF-D816-48FE797F9679}"/>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P.9</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48DDD4F4-4BCF-B841-18E9-AF513890FDC0}"/>
              </a:ext>
            </a:extLst>
          </p:cNvPr>
          <p:cNvSpPr>
            <a:spLocks noGrp="1"/>
          </p:cNvSpPr>
          <p:nvPr>
            <p:ph type="sldNum" sz="quarter" idx="12"/>
          </p:nvPr>
        </p:nvSpPr>
        <p:spPr/>
        <p:txBody>
          <a:bodyPr/>
          <a:lstStyle/>
          <a:p>
            <a:fld id="{D547F3C1-27F6-4660-9836-343ED439E7C1}" type="slidenum">
              <a:rPr kumimoji="1" lang="ja-JP" altLang="en-US" smtClean="0"/>
              <a:t>26</a:t>
            </a:fld>
            <a:endParaRPr kumimoji="1" lang="ja-JP" altLang="en-US"/>
          </a:p>
        </p:txBody>
      </p:sp>
    </p:spTree>
    <p:extLst>
      <p:ext uri="{BB962C8B-B14F-4D97-AF65-F5344CB8AC3E}">
        <p14:creationId xmlns:p14="http://schemas.microsoft.com/office/powerpoint/2010/main" val="400859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16" grpId="0"/>
      <p:bldP spid="18" grpId="0"/>
      <p:bldP spid="20" grpId="0"/>
      <p:bldP spid="23"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1774562-72D4-8085-50F7-87ACDBCED09F}"/>
              </a:ext>
            </a:extLst>
          </p:cNvPr>
          <p:cNvPicPr>
            <a:picLocks noChangeAspect="1"/>
          </p:cNvPicPr>
          <p:nvPr/>
        </p:nvPicPr>
        <p:blipFill>
          <a:blip r:embed="rId3"/>
          <a:stretch>
            <a:fillRect/>
          </a:stretch>
        </p:blipFill>
        <p:spPr>
          <a:xfrm>
            <a:off x="187438" y="3748496"/>
            <a:ext cx="1944111" cy="2630269"/>
          </a:xfrm>
          <a:prstGeom prst="rect">
            <a:avLst/>
          </a:prstGeom>
        </p:spPr>
      </p:pic>
      <p:sp>
        <p:nvSpPr>
          <p:cNvPr id="4" name="タイトル 1">
            <a:extLst>
              <a:ext uri="{FF2B5EF4-FFF2-40B4-BE49-F238E27FC236}">
                <a16:creationId xmlns:a16="http://schemas.microsoft.com/office/drawing/2014/main" id="{591CE7CD-9673-C3C9-4735-253FFD24A9CF}"/>
              </a:ext>
            </a:extLst>
          </p:cNvPr>
          <p:cNvSpPr>
            <a:spLocks noGrp="1"/>
          </p:cNvSpPr>
          <p:nvPr>
            <p:ph type="title"/>
          </p:nvPr>
        </p:nvSpPr>
        <p:spPr>
          <a:xfrm>
            <a:off x="195072" y="19449"/>
            <a:ext cx="10911840" cy="1325563"/>
          </a:xfrm>
        </p:spPr>
        <p:txBody>
          <a:bodyPr>
            <a:normAutofit/>
          </a:bodyPr>
          <a:lstStyle/>
          <a:p>
            <a:r>
              <a:rPr kumimoji="1" lang="ja-JP" altLang="en-US" sz="4000" b="1" dirty="0"/>
              <a:t>解決したい身近な課題について考えよう</a:t>
            </a:r>
          </a:p>
        </p:txBody>
      </p:sp>
      <p:sp>
        <p:nvSpPr>
          <p:cNvPr id="6" name="テキスト ボックス 5">
            <a:extLst>
              <a:ext uri="{FF2B5EF4-FFF2-40B4-BE49-F238E27FC236}">
                <a16:creationId xmlns:a16="http://schemas.microsoft.com/office/drawing/2014/main" id="{CCA92428-C7E2-E1D1-964C-A7F3FAF2AE11}"/>
              </a:ext>
            </a:extLst>
          </p:cNvPr>
          <p:cNvSpPr txBox="1"/>
          <p:nvPr/>
        </p:nvSpPr>
        <p:spPr>
          <a:xfrm>
            <a:off x="278968" y="637210"/>
            <a:ext cx="11717960"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STEP1</a:t>
            </a:r>
            <a:endParaRPr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2800" dirty="0">
                <a:solidFill>
                  <a:prstClr val="black"/>
                </a:solidFill>
                <a:latin typeface="メイリオ" panose="020B0604030504040204" pitchFamily="50" charset="-128"/>
                <a:ea typeface="メイリオ" panose="020B0604030504040204" pitchFamily="50" charset="-128"/>
              </a:rPr>
              <a:t>で記入した</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「違和感（身近な社会課題）」のうち、何について考えますか？</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吹き出し: 角を丸めた四角形 7">
            <a:extLst>
              <a:ext uri="{FF2B5EF4-FFF2-40B4-BE49-F238E27FC236}">
                <a16:creationId xmlns:a16="http://schemas.microsoft.com/office/drawing/2014/main" id="{49C3A72C-8C48-542A-30B9-AFEEAB0DEFD1}"/>
              </a:ext>
            </a:extLst>
          </p:cNvPr>
          <p:cNvSpPr/>
          <p:nvPr/>
        </p:nvSpPr>
        <p:spPr>
          <a:xfrm>
            <a:off x="1717722" y="2687984"/>
            <a:ext cx="10088453" cy="1034343"/>
          </a:xfrm>
          <a:prstGeom prst="wedgeRoundRectCallout">
            <a:avLst>
              <a:gd name="adj1" fmla="val -54786"/>
              <a:gd name="adj2" fmla="val 48693"/>
              <a:gd name="adj3" fmla="val 16667"/>
            </a:avLst>
          </a:prstGeom>
          <a:noFill/>
          <a:ln w="28575">
            <a:solidFill>
              <a:srgbClr val="FFE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9" name="テキスト ボックス 8">
            <a:extLst>
              <a:ext uri="{FF2B5EF4-FFF2-40B4-BE49-F238E27FC236}">
                <a16:creationId xmlns:a16="http://schemas.microsoft.com/office/drawing/2014/main" id="{003B8FA0-3E8B-44C1-5D4D-03C5B9A6225D}"/>
              </a:ext>
            </a:extLst>
          </p:cNvPr>
          <p:cNvSpPr txBox="1"/>
          <p:nvPr/>
        </p:nvSpPr>
        <p:spPr>
          <a:xfrm>
            <a:off x="2131549" y="2820113"/>
            <a:ext cx="9156711" cy="684803"/>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私が考えるのは、</a:t>
            </a:r>
            <a:r>
              <a:rPr kumimoji="1" lang="ja-JP" altLang="en-US" sz="2800" b="1" dirty="0">
                <a:solidFill>
                  <a:srgbClr val="2A6BA6"/>
                </a:solidFill>
                <a:latin typeface="メイリオ" panose="020B0604030504040204" pitchFamily="50" charset="-128"/>
                <a:ea typeface="メイリオ" panose="020B0604030504040204" pitchFamily="50" charset="-128"/>
              </a:rPr>
              <a:t>「</a:t>
            </a:r>
            <a:r>
              <a:rPr lang="ja-JP" altLang="en-US" sz="2800" b="1" dirty="0">
                <a:solidFill>
                  <a:srgbClr val="2A6BA6"/>
                </a:solidFill>
                <a:latin typeface="メイリオ" panose="020B0604030504040204" pitchFamily="50" charset="-128"/>
                <a:ea typeface="メイリオ" panose="020B0604030504040204" pitchFamily="50" charset="-128"/>
              </a:rPr>
              <a:t>学校給食の食べ残し</a:t>
            </a:r>
            <a:r>
              <a:rPr kumimoji="1" lang="ja-JP" altLang="en-US" sz="2800" b="1" dirty="0">
                <a:solidFill>
                  <a:srgbClr val="2A6BA6"/>
                </a:solidFill>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についてです。</a:t>
            </a:r>
          </a:p>
        </p:txBody>
      </p:sp>
      <p:sp>
        <p:nvSpPr>
          <p:cNvPr id="10" name="吹き出し: 角を丸めた四角形 9">
            <a:extLst>
              <a:ext uri="{FF2B5EF4-FFF2-40B4-BE49-F238E27FC236}">
                <a16:creationId xmlns:a16="http://schemas.microsoft.com/office/drawing/2014/main" id="{56E4596F-B91F-2B24-F03E-2BA32BF39D60}"/>
              </a:ext>
            </a:extLst>
          </p:cNvPr>
          <p:cNvSpPr/>
          <p:nvPr/>
        </p:nvSpPr>
        <p:spPr>
          <a:xfrm>
            <a:off x="2466084" y="3942366"/>
            <a:ext cx="9340091" cy="2043531"/>
          </a:xfrm>
          <a:prstGeom prst="wedgeRoundRectCallout">
            <a:avLst>
              <a:gd name="adj1" fmla="val -59056"/>
              <a:gd name="adj2" fmla="val -10556"/>
              <a:gd name="adj3" fmla="val 16667"/>
            </a:avLst>
          </a:prstGeom>
          <a:noFill/>
          <a:ln w="28575">
            <a:solidFill>
              <a:srgbClr val="FFE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1" name="テキスト ボックス 10">
            <a:extLst>
              <a:ext uri="{FF2B5EF4-FFF2-40B4-BE49-F238E27FC236}">
                <a16:creationId xmlns:a16="http://schemas.microsoft.com/office/drawing/2014/main" id="{6E22E206-7072-58C5-A599-B8927201F0B9}"/>
              </a:ext>
            </a:extLst>
          </p:cNvPr>
          <p:cNvSpPr txBox="1"/>
          <p:nvPr/>
        </p:nvSpPr>
        <p:spPr>
          <a:xfrm>
            <a:off x="2935719" y="4163085"/>
            <a:ext cx="9414593" cy="1331134"/>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私が思う理想の状態は</a:t>
            </a:r>
            <a:r>
              <a:rPr kumimoji="1" lang="en-US" altLang="ja-JP" sz="2800" dirty="0">
                <a:latin typeface="メイリオ" panose="020B0604030504040204" pitchFamily="50" charset="-128"/>
                <a:ea typeface="メイリオ" panose="020B0604030504040204" pitchFamily="50" charset="-128"/>
              </a:rPr>
              <a:t>…</a:t>
            </a:r>
            <a:r>
              <a:rPr kumimoji="1" lang="ja-JP" altLang="en-US" sz="2800" b="1" dirty="0">
                <a:solidFill>
                  <a:srgbClr val="2A6BA6"/>
                </a:solidFill>
                <a:latin typeface="メイリオ" panose="020B0604030504040204" pitchFamily="50" charset="-128"/>
                <a:ea typeface="メイリオ" panose="020B0604030504040204" pitchFamily="50" charset="-128"/>
              </a:rPr>
              <a:t>「学校給食の食べ残し・</a:t>
            </a:r>
            <a:endParaRPr kumimoji="1" lang="en-US" altLang="ja-JP" sz="2800" b="1" dirty="0">
              <a:solidFill>
                <a:srgbClr val="2A6BA6"/>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rgbClr val="2A6BA6"/>
                </a:solidFill>
                <a:latin typeface="メイリオ" panose="020B0604030504040204" pitchFamily="50" charset="-128"/>
                <a:ea typeface="メイリオ" panose="020B0604030504040204" pitchFamily="50" charset="-128"/>
              </a:rPr>
              <a:t>食品ロスがない状態」</a:t>
            </a:r>
            <a:r>
              <a:rPr kumimoji="1" lang="ja-JP" altLang="en-US" sz="2800" dirty="0">
                <a:latin typeface="メイリオ" panose="020B0604030504040204" pitchFamily="50" charset="-128"/>
                <a:ea typeface="メイリオ" panose="020B0604030504040204" pitchFamily="50" charset="-128"/>
              </a:rPr>
              <a:t>です。　　　　　　　　　　　　　　　</a:t>
            </a:r>
          </a:p>
        </p:txBody>
      </p:sp>
      <p:sp>
        <p:nvSpPr>
          <p:cNvPr id="12" name="矢印: 右 11">
            <a:extLst>
              <a:ext uri="{FF2B5EF4-FFF2-40B4-BE49-F238E27FC236}">
                <a16:creationId xmlns:a16="http://schemas.microsoft.com/office/drawing/2014/main" id="{56561C1B-4A69-CBA2-610C-1125940CD983}"/>
              </a:ext>
            </a:extLst>
          </p:cNvPr>
          <p:cNvSpPr/>
          <p:nvPr/>
        </p:nvSpPr>
        <p:spPr>
          <a:xfrm rot="16200000">
            <a:off x="6512456" y="5374886"/>
            <a:ext cx="864993" cy="740779"/>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C42C6D1-0580-105F-4662-BBF7FD7F08B4}"/>
              </a:ext>
            </a:extLst>
          </p:cNvPr>
          <p:cNvSpPr txBox="1"/>
          <p:nvPr/>
        </p:nvSpPr>
        <p:spPr>
          <a:xfrm>
            <a:off x="3734497" y="6177774"/>
            <a:ext cx="6493398" cy="523220"/>
          </a:xfrm>
          <a:prstGeom prst="rect">
            <a:avLst/>
          </a:prstGeom>
          <a:noFill/>
        </p:spPr>
        <p:txBody>
          <a:bodyPr wrap="square" rtlCol="0">
            <a:spAutoFit/>
          </a:bodyPr>
          <a:lstStyle/>
          <a:p>
            <a:pPr algn="ctr"/>
            <a:r>
              <a:rPr kumimoji="1" lang="ja-JP" altLang="en-US" sz="2800" b="1" dirty="0"/>
              <a:t>あなたの「</a:t>
            </a:r>
            <a:r>
              <a:rPr kumimoji="1" lang="en-US" altLang="ja-JP" sz="2800" b="1" dirty="0"/>
              <a:t>Will</a:t>
            </a:r>
            <a:r>
              <a:rPr kumimoji="1" lang="ja-JP" altLang="en-US" sz="2800" b="1" dirty="0"/>
              <a:t>」</a:t>
            </a:r>
          </a:p>
        </p:txBody>
      </p:sp>
      <p:sp>
        <p:nvSpPr>
          <p:cNvPr id="2" name="四角形: 角を丸くする 1">
            <a:extLst>
              <a:ext uri="{FF2B5EF4-FFF2-40B4-BE49-F238E27FC236}">
                <a16:creationId xmlns:a16="http://schemas.microsoft.com/office/drawing/2014/main" id="{463EEE5E-C4BB-DC55-D25C-D6EDEBB67B1E}"/>
              </a:ext>
            </a:extLst>
          </p:cNvPr>
          <p:cNvSpPr/>
          <p:nvPr/>
        </p:nvSpPr>
        <p:spPr>
          <a:xfrm>
            <a:off x="195072" y="1433816"/>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a:extLst>
              <a:ext uri="{FF2B5EF4-FFF2-40B4-BE49-F238E27FC236}">
                <a16:creationId xmlns:a16="http://schemas.microsoft.com/office/drawing/2014/main" id="{432D20AE-AD34-222A-2F40-530FE50BFD49}"/>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P.10</a:t>
            </a:r>
            <a:endParaRPr lang="ja-JP" altLang="en-US" sz="1800" b="1" dirty="0">
              <a:latin typeface="+mn-ea"/>
              <a:ea typeface="+mn-ea"/>
            </a:endParaRPr>
          </a:p>
        </p:txBody>
      </p:sp>
      <p:sp>
        <p:nvSpPr>
          <p:cNvPr id="7" name="スライド番号プレースホルダー 6">
            <a:extLst>
              <a:ext uri="{FF2B5EF4-FFF2-40B4-BE49-F238E27FC236}">
                <a16:creationId xmlns:a16="http://schemas.microsoft.com/office/drawing/2014/main" id="{B2903032-BE9A-0665-FE35-C9F8DAD64B3F}"/>
              </a:ext>
            </a:extLst>
          </p:cNvPr>
          <p:cNvSpPr>
            <a:spLocks noGrp="1"/>
          </p:cNvSpPr>
          <p:nvPr>
            <p:ph type="sldNum" sz="quarter" idx="12"/>
          </p:nvPr>
        </p:nvSpPr>
        <p:spPr/>
        <p:txBody>
          <a:bodyPr/>
          <a:lstStyle/>
          <a:p>
            <a:fld id="{D547F3C1-27F6-4660-9836-343ED439E7C1}" type="slidenum">
              <a:rPr kumimoji="1" lang="ja-JP" altLang="en-US" smtClean="0"/>
              <a:t>27</a:t>
            </a:fld>
            <a:endParaRPr kumimoji="1" lang="ja-JP" altLang="en-US"/>
          </a:p>
        </p:txBody>
      </p:sp>
    </p:spTree>
    <p:extLst>
      <p:ext uri="{BB962C8B-B14F-4D97-AF65-F5344CB8AC3E}">
        <p14:creationId xmlns:p14="http://schemas.microsoft.com/office/powerpoint/2010/main" val="39554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5D7C43-314E-CBD7-662E-6C336BC695B6}"/>
              </a:ext>
            </a:extLst>
          </p:cNvPr>
          <p:cNvPicPr>
            <a:picLocks noChangeAspect="1"/>
          </p:cNvPicPr>
          <p:nvPr/>
        </p:nvPicPr>
        <p:blipFill>
          <a:blip r:embed="rId3"/>
          <a:stretch>
            <a:fillRect/>
          </a:stretch>
        </p:blipFill>
        <p:spPr>
          <a:xfrm>
            <a:off x="5389225" y="1816082"/>
            <a:ext cx="6607703" cy="5041918"/>
          </a:xfrm>
          <a:prstGeom prst="rect">
            <a:avLst/>
          </a:prstGeom>
        </p:spPr>
      </p:pic>
      <p:sp>
        <p:nvSpPr>
          <p:cNvPr id="11" name="テキスト ボックス 10">
            <a:extLst>
              <a:ext uri="{FF2B5EF4-FFF2-40B4-BE49-F238E27FC236}">
                <a16:creationId xmlns:a16="http://schemas.microsoft.com/office/drawing/2014/main" id="{A2DA50BC-DB5B-0763-D6B0-4DB6BBAE1217}"/>
              </a:ext>
            </a:extLst>
          </p:cNvPr>
          <p:cNvSpPr txBox="1"/>
          <p:nvPr/>
        </p:nvSpPr>
        <p:spPr>
          <a:xfrm>
            <a:off x="303658" y="942797"/>
            <a:ext cx="11693270"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STEP2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1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STEP1</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で選んだ「違和感」をもとに、</a:t>
            </a:r>
            <a:r>
              <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Will-Need-Can</a:t>
            </a: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の視点で</a:t>
            </a:r>
            <a:r>
              <a:rPr kumimoji="1" lang="ja-JP" altLang="en-US" sz="2800" dirty="0">
                <a:solidFill>
                  <a:prstClr val="black"/>
                </a:solidFill>
                <a:latin typeface="メイリオ" panose="020B0604030504040204" pitchFamily="50" charset="-128"/>
                <a:ea typeface="メイリオ" panose="020B0604030504040204" pitchFamily="50" charset="-128"/>
              </a:rPr>
              <a:t>、図に</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記入しましょう。</a:t>
            </a:r>
            <a:endParaRPr kumimoji="1" lang="en-US" altLang="ja-JP"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タイトル 1">
            <a:extLst>
              <a:ext uri="{FF2B5EF4-FFF2-40B4-BE49-F238E27FC236}">
                <a16:creationId xmlns:a16="http://schemas.microsoft.com/office/drawing/2014/main" id="{684A790F-0B13-87A5-4EF3-2835E066FFF8}"/>
              </a:ext>
            </a:extLst>
          </p:cNvPr>
          <p:cNvSpPr>
            <a:spLocks noGrp="1"/>
          </p:cNvSpPr>
          <p:nvPr>
            <p:ph type="title"/>
          </p:nvPr>
        </p:nvSpPr>
        <p:spPr>
          <a:xfrm>
            <a:off x="195072" y="19449"/>
            <a:ext cx="10911840" cy="1325563"/>
          </a:xfrm>
        </p:spPr>
        <p:txBody>
          <a:bodyPr>
            <a:normAutofit/>
          </a:bodyPr>
          <a:lstStyle/>
          <a:p>
            <a:r>
              <a:rPr kumimoji="1" lang="ja-JP" altLang="en-US" sz="4000" b="1" dirty="0"/>
              <a:t>解決したい身近な課題について考えよう</a:t>
            </a:r>
          </a:p>
        </p:txBody>
      </p:sp>
      <p:sp>
        <p:nvSpPr>
          <p:cNvPr id="4" name="四角形: 角を丸くする 3">
            <a:extLst>
              <a:ext uri="{FF2B5EF4-FFF2-40B4-BE49-F238E27FC236}">
                <a16:creationId xmlns:a16="http://schemas.microsoft.com/office/drawing/2014/main" id="{0B585A22-60D4-D52B-09E1-5CE99CF3DA8D}"/>
              </a:ext>
            </a:extLst>
          </p:cNvPr>
          <p:cNvSpPr/>
          <p:nvPr/>
        </p:nvSpPr>
        <p:spPr>
          <a:xfrm>
            <a:off x="195072" y="1345012"/>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B5C3D6B-E8C3-BF8A-6915-FCDB46806589}"/>
              </a:ext>
            </a:extLst>
          </p:cNvPr>
          <p:cNvSpPr txBox="1"/>
          <p:nvPr/>
        </p:nvSpPr>
        <p:spPr>
          <a:xfrm>
            <a:off x="1659708" y="3703500"/>
            <a:ext cx="3870759" cy="2246769"/>
          </a:xfrm>
          <a:prstGeom prst="rect">
            <a:avLst/>
          </a:prstGeom>
          <a:noFill/>
        </p:spPr>
        <p:txBody>
          <a:bodyPr wrap="square">
            <a:spAutoFit/>
          </a:bodyPr>
          <a:lstStyle/>
          <a:p>
            <a:r>
              <a:rPr lang="ja-JP" altLang="en-US" sz="2800" dirty="0"/>
              <a:t>「</a:t>
            </a:r>
            <a:r>
              <a:rPr lang="en-US" altLang="ja-JP" sz="2800" dirty="0"/>
              <a:t>Can</a:t>
            </a:r>
            <a:r>
              <a:rPr lang="ja-JP" altLang="en-US" sz="2800" dirty="0"/>
              <a:t>」は、自分が</a:t>
            </a:r>
            <a:endParaRPr lang="en-US" altLang="ja-JP" sz="2800" dirty="0"/>
          </a:p>
          <a:p>
            <a:r>
              <a:rPr lang="ja-JP" altLang="en-US" sz="2800" dirty="0"/>
              <a:t>得意なこと、現時点でできることだけでなく「これからできそうなこと」も </a:t>
            </a:r>
            <a:r>
              <a:rPr lang="en-US" altLang="ja-JP" sz="2800" dirty="0"/>
              <a:t>OK</a:t>
            </a:r>
            <a:r>
              <a:rPr lang="ja-JP" altLang="en-US" sz="2800" dirty="0"/>
              <a:t>です！</a:t>
            </a:r>
          </a:p>
        </p:txBody>
      </p:sp>
      <p:pic>
        <p:nvPicPr>
          <p:cNvPr id="8" name="図 7">
            <a:extLst>
              <a:ext uri="{FF2B5EF4-FFF2-40B4-BE49-F238E27FC236}">
                <a16:creationId xmlns:a16="http://schemas.microsoft.com/office/drawing/2014/main" id="{814D19FF-9353-3DC9-E11D-CC271E0A0E5E}"/>
              </a:ext>
            </a:extLst>
          </p:cNvPr>
          <p:cNvPicPr>
            <a:picLocks noChangeAspect="1"/>
          </p:cNvPicPr>
          <p:nvPr/>
        </p:nvPicPr>
        <p:blipFill>
          <a:blip r:embed="rId4"/>
          <a:stretch>
            <a:fillRect/>
          </a:stretch>
        </p:blipFill>
        <p:spPr>
          <a:xfrm>
            <a:off x="160958" y="4550460"/>
            <a:ext cx="1464637" cy="2201289"/>
          </a:xfrm>
          <a:prstGeom prst="rect">
            <a:avLst/>
          </a:prstGeom>
        </p:spPr>
      </p:pic>
      <p:sp>
        <p:nvSpPr>
          <p:cNvPr id="5" name="テキスト ボックス 4">
            <a:extLst>
              <a:ext uri="{FF2B5EF4-FFF2-40B4-BE49-F238E27FC236}">
                <a16:creationId xmlns:a16="http://schemas.microsoft.com/office/drawing/2014/main" id="{7E1ACC69-809A-D784-0197-72416788F860}"/>
              </a:ext>
            </a:extLst>
          </p:cNvPr>
          <p:cNvSpPr txBox="1"/>
          <p:nvPr/>
        </p:nvSpPr>
        <p:spPr>
          <a:xfrm>
            <a:off x="7287720" y="2720507"/>
            <a:ext cx="3061137" cy="888705"/>
          </a:xfrm>
          <a:prstGeom prst="rect">
            <a:avLst/>
          </a:prstGeom>
          <a:noFill/>
        </p:spPr>
        <p:txBody>
          <a:bodyPr wrap="square">
            <a:spAutoFit/>
          </a:bodyPr>
          <a:lstStyle/>
          <a:p>
            <a:pPr algn="ctr">
              <a:lnSpc>
                <a:spcPct val="150000"/>
              </a:lnSpc>
            </a:pPr>
            <a:r>
              <a:rPr kumimoji="1" lang="ja-JP" altLang="en-US" sz="1800" dirty="0">
                <a:latin typeface="メイリオ" panose="020B0604030504040204" pitchFamily="50" charset="-128"/>
                <a:ea typeface="メイリオ" panose="020B0604030504040204" pitchFamily="50" charset="-128"/>
              </a:rPr>
              <a:t>学校給食の食べ残し・</a:t>
            </a:r>
          </a:p>
          <a:p>
            <a:pPr algn="ctr">
              <a:lnSpc>
                <a:spcPct val="150000"/>
              </a:lnSpc>
            </a:pPr>
            <a:r>
              <a:rPr kumimoji="1" lang="ja-JP" altLang="en-US" sz="1800" dirty="0">
                <a:latin typeface="メイリオ" panose="020B0604030504040204" pitchFamily="50" charset="-128"/>
                <a:ea typeface="メイリオ" panose="020B0604030504040204" pitchFamily="50" charset="-128"/>
              </a:rPr>
              <a:t>食品ロスがない状態です。</a:t>
            </a:r>
            <a:endParaRPr lang="ja-JP" altLang="en-US" dirty="0"/>
          </a:p>
        </p:txBody>
      </p:sp>
      <p:sp>
        <p:nvSpPr>
          <p:cNvPr id="7" name="テキスト ボックス 6">
            <a:extLst>
              <a:ext uri="{FF2B5EF4-FFF2-40B4-BE49-F238E27FC236}">
                <a16:creationId xmlns:a16="http://schemas.microsoft.com/office/drawing/2014/main" id="{7BA1FB28-E0E7-DCF8-EE5D-D43CD80A0C9E}"/>
              </a:ext>
            </a:extLst>
          </p:cNvPr>
          <p:cNvSpPr txBox="1"/>
          <p:nvPr/>
        </p:nvSpPr>
        <p:spPr>
          <a:xfrm>
            <a:off x="5757151" y="4592512"/>
            <a:ext cx="3061137" cy="2117183"/>
          </a:xfrm>
          <a:prstGeom prst="rect">
            <a:avLst/>
          </a:prstGeom>
          <a:noFill/>
        </p:spPr>
        <p:txBody>
          <a:bodyPr wrap="square">
            <a:spAutoFit/>
          </a:bodyPr>
          <a:lstStyle/>
          <a:p>
            <a:pPr algn="ctr">
              <a:lnSpc>
                <a:spcPct val="150000"/>
              </a:lnSpc>
            </a:pPr>
            <a:r>
              <a:rPr lang="ja-JP" altLang="en-US" dirty="0"/>
              <a:t>食品ロスを減らしたい</a:t>
            </a:r>
            <a:endParaRPr lang="en-US" altLang="ja-JP" dirty="0"/>
          </a:p>
          <a:p>
            <a:pPr algn="ctr">
              <a:lnSpc>
                <a:spcPct val="150000"/>
              </a:lnSpc>
            </a:pPr>
            <a:r>
              <a:rPr lang="ja-JP" altLang="en-US" dirty="0"/>
              <a:t>おいしいご飯を食べたい（けどお金がない）</a:t>
            </a:r>
            <a:endParaRPr lang="en-US" altLang="ja-JP" dirty="0"/>
          </a:p>
          <a:p>
            <a:pPr algn="ctr">
              <a:lnSpc>
                <a:spcPct val="150000"/>
              </a:lnSpc>
            </a:pPr>
            <a:r>
              <a:rPr lang="ja-JP" altLang="en-US" dirty="0"/>
              <a:t>ごみを有効活用したい</a:t>
            </a:r>
            <a:endParaRPr lang="en-US" altLang="ja-JP" dirty="0"/>
          </a:p>
          <a:p>
            <a:pPr algn="ctr">
              <a:lnSpc>
                <a:spcPct val="150000"/>
              </a:lnSpc>
            </a:pPr>
            <a:endParaRPr lang="ja-JP" altLang="en-US" dirty="0"/>
          </a:p>
        </p:txBody>
      </p:sp>
      <p:sp>
        <p:nvSpPr>
          <p:cNvPr id="9" name="テキスト ボックス 8">
            <a:extLst>
              <a:ext uri="{FF2B5EF4-FFF2-40B4-BE49-F238E27FC236}">
                <a16:creationId xmlns:a16="http://schemas.microsoft.com/office/drawing/2014/main" id="{B95FD094-E14E-769D-1FA3-8DAFD382FADD}"/>
              </a:ext>
            </a:extLst>
          </p:cNvPr>
          <p:cNvSpPr txBox="1"/>
          <p:nvPr/>
        </p:nvSpPr>
        <p:spPr>
          <a:xfrm>
            <a:off x="8301761" y="4609839"/>
            <a:ext cx="3563703" cy="3363678"/>
          </a:xfrm>
          <a:prstGeom prst="rect">
            <a:avLst/>
          </a:prstGeom>
          <a:noFill/>
        </p:spPr>
        <p:txBody>
          <a:bodyPr wrap="square">
            <a:spAutoFit/>
          </a:bodyPr>
          <a:lstStyle/>
          <a:p>
            <a:pPr algn="ctr">
              <a:lnSpc>
                <a:spcPct val="150000"/>
              </a:lnSpc>
            </a:pPr>
            <a:r>
              <a:rPr lang="ja-JP" altLang="en-US" dirty="0"/>
              <a:t>料理するのが得意</a:t>
            </a:r>
            <a:endParaRPr lang="en-US" altLang="ja-JP" dirty="0"/>
          </a:p>
          <a:p>
            <a:pPr algn="ctr">
              <a:lnSpc>
                <a:spcPct val="150000"/>
              </a:lnSpc>
            </a:pPr>
            <a:r>
              <a:rPr lang="ja-JP" altLang="en-US" dirty="0"/>
              <a:t>たくさん食べる</a:t>
            </a:r>
            <a:endParaRPr lang="en-US" altLang="ja-JP" dirty="0"/>
          </a:p>
          <a:p>
            <a:pPr algn="ctr">
              <a:lnSpc>
                <a:spcPct val="150000"/>
              </a:lnSpc>
            </a:pPr>
            <a:r>
              <a:rPr lang="ja-JP" altLang="en-US" dirty="0"/>
              <a:t>インスタで動画を挙げられる</a:t>
            </a:r>
            <a:endParaRPr lang="en-US" altLang="ja-JP" dirty="0"/>
          </a:p>
          <a:p>
            <a:pPr algn="ctr">
              <a:lnSpc>
                <a:spcPct val="150000"/>
              </a:lnSpc>
            </a:pPr>
            <a:r>
              <a:rPr lang="ja-JP" altLang="en-US" dirty="0"/>
              <a:t>校長先生と話せる</a:t>
            </a:r>
            <a:endParaRPr lang="en-US" altLang="ja-JP" dirty="0"/>
          </a:p>
          <a:p>
            <a:pPr algn="ctr">
              <a:lnSpc>
                <a:spcPct val="150000"/>
              </a:lnSpc>
            </a:pPr>
            <a:endParaRPr lang="en-US" altLang="ja-JP" dirty="0"/>
          </a:p>
          <a:p>
            <a:pPr algn="ctr">
              <a:lnSpc>
                <a:spcPct val="150000"/>
              </a:lnSpc>
            </a:pPr>
            <a:endParaRPr lang="en-US" altLang="ja-JP" dirty="0"/>
          </a:p>
          <a:p>
            <a:pPr algn="ctr">
              <a:lnSpc>
                <a:spcPct val="150000"/>
              </a:lnSpc>
            </a:pPr>
            <a:endParaRPr lang="en-US" altLang="ja-JP" dirty="0"/>
          </a:p>
          <a:p>
            <a:pPr algn="ctr">
              <a:lnSpc>
                <a:spcPct val="150000"/>
              </a:lnSpc>
            </a:pPr>
            <a:endParaRPr lang="ja-JP" altLang="en-US" dirty="0"/>
          </a:p>
        </p:txBody>
      </p:sp>
      <p:sp>
        <p:nvSpPr>
          <p:cNvPr id="10" name="コンテンツ プレースホルダー 4">
            <a:extLst>
              <a:ext uri="{FF2B5EF4-FFF2-40B4-BE49-F238E27FC236}">
                <a16:creationId xmlns:a16="http://schemas.microsoft.com/office/drawing/2014/main" id="{5ECB1214-1E1B-787A-634B-34A4A0090954}"/>
              </a:ext>
            </a:extLst>
          </p:cNvPr>
          <p:cNvSpPr txBox="1">
            <a:spLocks/>
          </p:cNvSpPr>
          <p:nvPr/>
        </p:nvSpPr>
        <p:spPr>
          <a:xfrm>
            <a:off x="1843143" y="3108800"/>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t>ポイント</a:t>
            </a:r>
            <a:endParaRPr lang="en-US" altLang="ja-JP" sz="2200" dirty="0"/>
          </a:p>
        </p:txBody>
      </p:sp>
      <p:pic>
        <p:nvPicPr>
          <p:cNvPr id="12" name="図 11">
            <a:extLst>
              <a:ext uri="{FF2B5EF4-FFF2-40B4-BE49-F238E27FC236}">
                <a16:creationId xmlns:a16="http://schemas.microsoft.com/office/drawing/2014/main" id="{0F8D338F-F662-5E6E-1AB0-5DFA1ED02EDA}"/>
              </a:ext>
            </a:extLst>
          </p:cNvPr>
          <p:cNvPicPr>
            <a:picLocks noChangeAspect="1"/>
          </p:cNvPicPr>
          <p:nvPr/>
        </p:nvPicPr>
        <p:blipFill>
          <a:blip r:embed="rId5"/>
          <a:stretch>
            <a:fillRect/>
          </a:stretch>
        </p:blipFill>
        <p:spPr>
          <a:xfrm>
            <a:off x="1802896" y="3470015"/>
            <a:ext cx="1536325" cy="79255"/>
          </a:xfrm>
          <a:prstGeom prst="rect">
            <a:avLst/>
          </a:prstGeom>
        </p:spPr>
      </p:pic>
      <p:sp>
        <p:nvSpPr>
          <p:cNvPr id="2" name="タイトル 1">
            <a:extLst>
              <a:ext uri="{FF2B5EF4-FFF2-40B4-BE49-F238E27FC236}">
                <a16:creationId xmlns:a16="http://schemas.microsoft.com/office/drawing/2014/main" id="{E6D44061-E2F1-ACEA-2846-D4C09994CCBB}"/>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P.10</a:t>
            </a:r>
            <a:endParaRPr lang="ja-JP" altLang="en-US" sz="1800" b="1" dirty="0">
              <a:latin typeface="+mn-ea"/>
              <a:ea typeface="+mn-ea"/>
            </a:endParaRPr>
          </a:p>
        </p:txBody>
      </p:sp>
      <p:sp>
        <p:nvSpPr>
          <p:cNvPr id="13" name="スライド番号プレースホルダー 12">
            <a:extLst>
              <a:ext uri="{FF2B5EF4-FFF2-40B4-BE49-F238E27FC236}">
                <a16:creationId xmlns:a16="http://schemas.microsoft.com/office/drawing/2014/main" id="{EF60B99D-F7B8-EFD9-ADFF-EDFF9274B141}"/>
              </a:ext>
            </a:extLst>
          </p:cNvPr>
          <p:cNvSpPr>
            <a:spLocks noGrp="1"/>
          </p:cNvSpPr>
          <p:nvPr>
            <p:ph type="sldNum" sz="quarter" idx="12"/>
          </p:nvPr>
        </p:nvSpPr>
        <p:spPr/>
        <p:txBody>
          <a:bodyPr/>
          <a:lstStyle/>
          <a:p>
            <a:fld id="{D547F3C1-27F6-4660-9836-343ED439E7C1}" type="slidenum">
              <a:rPr kumimoji="1" lang="ja-JP" altLang="en-US" smtClean="0"/>
              <a:t>28</a:t>
            </a:fld>
            <a:endParaRPr kumimoji="1" lang="ja-JP" altLang="en-US"/>
          </a:p>
        </p:txBody>
      </p:sp>
    </p:spTree>
    <p:extLst>
      <p:ext uri="{BB962C8B-B14F-4D97-AF65-F5344CB8AC3E}">
        <p14:creationId xmlns:p14="http://schemas.microsoft.com/office/powerpoint/2010/main" val="19005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E12FBD-09BF-55B8-A1B0-79EAF09EAABC}"/>
              </a:ext>
            </a:extLst>
          </p:cNvPr>
          <p:cNvPicPr>
            <a:picLocks noChangeAspect="1"/>
          </p:cNvPicPr>
          <p:nvPr/>
        </p:nvPicPr>
        <p:blipFill>
          <a:blip r:embed="rId3"/>
          <a:stretch>
            <a:fillRect/>
          </a:stretch>
        </p:blipFill>
        <p:spPr>
          <a:xfrm>
            <a:off x="5570482" y="4177023"/>
            <a:ext cx="1717761" cy="2484849"/>
          </a:xfrm>
          <a:prstGeom prst="rect">
            <a:avLst/>
          </a:prstGeom>
        </p:spPr>
      </p:pic>
      <p:pic>
        <p:nvPicPr>
          <p:cNvPr id="13" name="図 12">
            <a:extLst>
              <a:ext uri="{FF2B5EF4-FFF2-40B4-BE49-F238E27FC236}">
                <a16:creationId xmlns:a16="http://schemas.microsoft.com/office/drawing/2014/main" id="{B853184C-31BC-0C49-C06B-71DFBC0E0E87}"/>
              </a:ext>
            </a:extLst>
          </p:cNvPr>
          <p:cNvPicPr>
            <a:picLocks noChangeAspect="1"/>
          </p:cNvPicPr>
          <p:nvPr/>
        </p:nvPicPr>
        <p:blipFill>
          <a:blip r:embed="rId4"/>
          <a:stretch>
            <a:fillRect/>
          </a:stretch>
        </p:blipFill>
        <p:spPr>
          <a:xfrm>
            <a:off x="7210099" y="2821608"/>
            <a:ext cx="4887309" cy="3655096"/>
          </a:xfrm>
          <a:prstGeom prst="rect">
            <a:avLst/>
          </a:prstGeom>
        </p:spPr>
      </p:pic>
      <p:sp>
        <p:nvSpPr>
          <p:cNvPr id="4" name="テキスト ボックス 3">
            <a:extLst>
              <a:ext uri="{FF2B5EF4-FFF2-40B4-BE49-F238E27FC236}">
                <a16:creationId xmlns:a16="http://schemas.microsoft.com/office/drawing/2014/main" id="{48C5F6B1-B44A-C90E-BA67-F6258FCAD615}"/>
              </a:ext>
            </a:extLst>
          </p:cNvPr>
          <p:cNvSpPr txBox="1"/>
          <p:nvPr/>
        </p:nvSpPr>
        <p:spPr>
          <a:xfrm>
            <a:off x="362760" y="988207"/>
            <a:ext cx="11697706" cy="1692771"/>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STEP3</a:t>
            </a:r>
          </a:p>
          <a:p>
            <a:endParaRPr lang="en-US" altLang="ja-JP" sz="1600" dirty="0">
              <a:latin typeface="メイリオ" panose="020B0604030504040204" pitchFamily="50" charset="-128"/>
              <a:ea typeface="メイリオ" panose="020B0604030504040204" pitchFamily="50" charset="-128"/>
            </a:endParaRPr>
          </a:p>
          <a:p>
            <a:r>
              <a:rPr kumimoji="1" lang="en-US" altLang="ja-JP" sz="2800" dirty="0">
                <a:latin typeface="メイリオ" panose="020B0604030504040204" pitchFamily="50" charset="-128"/>
                <a:ea typeface="メイリオ" panose="020B0604030504040204" pitchFamily="50" charset="-128"/>
              </a:rPr>
              <a:t>STEP2</a:t>
            </a:r>
            <a:r>
              <a:rPr kumimoji="1" lang="ja-JP" altLang="en-US" sz="2800" dirty="0">
                <a:latin typeface="メイリオ" panose="020B0604030504040204" pitchFamily="50" charset="-128"/>
                <a:ea typeface="メイリオ" panose="020B0604030504040204" pitchFamily="50" charset="-128"/>
              </a:rPr>
              <a:t>で書いた</a:t>
            </a:r>
            <a:r>
              <a:rPr kumimoji="1" lang="en-US" altLang="ja-JP" sz="2800" dirty="0">
                <a:latin typeface="メイリオ" panose="020B0604030504040204" pitchFamily="50" charset="-128"/>
                <a:ea typeface="メイリオ" panose="020B0604030504040204" pitchFamily="50" charset="-128"/>
              </a:rPr>
              <a:t>Will-Need-Can</a:t>
            </a:r>
            <a:r>
              <a:rPr kumimoji="1" lang="ja-JP" altLang="en-US" sz="2800" dirty="0">
                <a:latin typeface="メイリオ" panose="020B0604030504040204" pitchFamily="50" charset="-128"/>
                <a:ea typeface="メイリオ" panose="020B0604030504040204" pitchFamily="50" charset="-128"/>
              </a:rPr>
              <a:t>をつかって、課題を解決するための</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あなたのアイデアを書いてみましょう。</a:t>
            </a:r>
            <a:endParaRPr kumimoji="1" lang="en-US" altLang="ja-JP"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BDEB40C2-D181-6734-F66A-99D02537477D}"/>
              </a:ext>
            </a:extLst>
          </p:cNvPr>
          <p:cNvSpPr>
            <a:spLocks noGrp="1"/>
          </p:cNvSpPr>
          <p:nvPr>
            <p:ph type="title"/>
          </p:nvPr>
        </p:nvSpPr>
        <p:spPr>
          <a:xfrm>
            <a:off x="195072" y="19449"/>
            <a:ext cx="10911840" cy="1325563"/>
          </a:xfrm>
        </p:spPr>
        <p:txBody>
          <a:bodyPr>
            <a:normAutofit/>
          </a:bodyPr>
          <a:lstStyle/>
          <a:p>
            <a:r>
              <a:rPr kumimoji="1" lang="ja-JP" altLang="en-US" sz="4000" b="1" dirty="0"/>
              <a:t>解決したい身近な課題について考えよう</a:t>
            </a:r>
          </a:p>
        </p:txBody>
      </p:sp>
      <p:sp>
        <p:nvSpPr>
          <p:cNvPr id="10" name="テキスト ボックス 9">
            <a:extLst>
              <a:ext uri="{FF2B5EF4-FFF2-40B4-BE49-F238E27FC236}">
                <a16:creationId xmlns:a16="http://schemas.microsoft.com/office/drawing/2014/main" id="{E5BAAA92-DB65-76B4-209A-9B48718B21D0}"/>
              </a:ext>
            </a:extLst>
          </p:cNvPr>
          <p:cNvSpPr txBox="1"/>
          <p:nvPr/>
        </p:nvSpPr>
        <p:spPr>
          <a:xfrm>
            <a:off x="1499879" y="4082354"/>
            <a:ext cx="3879811" cy="2123658"/>
          </a:xfrm>
          <a:prstGeom prst="rect">
            <a:avLst/>
          </a:prstGeom>
          <a:solidFill>
            <a:srgbClr val="FFFBC7"/>
          </a:solidFill>
        </p:spPr>
        <p:txBody>
          <a:bodyPr wrap="square">
            <a:spAutoFit/>
          </a:bodyPr>
          <a:lstStyle/>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When</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（いつ）</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Where</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（どこで／どこの）</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Who</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（だれが／だれの）</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What</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（なにを）</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Why</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（どうして）</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rPr>
              <a:t>How</a:t>
            </a:r>
            <a:r>
              <a:rPr kumimoji="1" lang="ja-JP" altLang="en-US" sz="2200" dirty="0">
                <a:solidFill>
                  <a:schemeClr val="tx1">
                    <a:lumMod val="75000"/>
                    <a:lumOff val="25000"/>
                  </a:schemeClr>
                </a:solidFill>
                <a:latin typeface="メイリオ" panose="020B0604030504040204" pitchFamily="50" charset="-128"/>
                <a:ea typeface="メイリオ" panose="020B0604030504040204" pitchFamily="50" charset="-128"/>
              </a:rPr>
              <a:t>（どのように）</a:t>
            </a:r>
            <a:endParaRPr kumimoji="1" lang="en-US" altLang="ja-JP" sz="2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726C96A4-7DF3-6EBA-48CC-ADEA1C96FBC3}"/>
              </a:ext>
            </a:extLst>
          </p:cNvPr>
          <p:cNvSpPr/>
          <p:nvPr/>
        </p:nvSpPr>
        <p:spPr>
          <a:xfrm>
            <a:off x="362760" y="1400730"/>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4">
            <a:extLst>
              <a:ext uri="{FF2B5EF4-FFF2-40B4-BE49-F238E27FC236}">
                <a16:creationId xmlns:a16="http://schemas.microsoft.com/office/drawing/2014/main" id="{91965AB3-A003-37AD-E3B1-7F02D4E0252B}"/>
              </a:ext>
            </a:extLst>
          </p:cNvPr>
          <p:cNvSpPr txBox="1">
            <a:spLocks/>
          </p:cNvSpPr>
          <p:nvPr/>
        </p:nvSpPr>
        <p:spPr>
          <a:xfrm>
            <a:off x="318925" y="3138479"/>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t>ポイント</a:t>
            </a:r>
            <a:endParaRPr lang="en-US" altLang="ja-JP" sz="2200" dirty="0"/>
          </a:p>
        </p:txBody>
      </p:sp>
      <p:pic>
        <p:nvPicPr>
          <p:cNvPr id="8" name="図 7">
            <a:extLst>
              <a:ext uri="{FF2B5EF4-FFF2-40B4-BE49-F238E27FC236}">
                <a16:creationId xmlns:a16="http://schemas.microsoft.com/office/drawing/2014/main" id="{E8E32B61-CEBC-D19E-40E7-FD03B868C553}"/>
              </a:ext>
            </a:extLst>
          </p:cNvPr>
          <p:cNvPicPr>
            <a:picLocks noChangeAspect="1"/>
          </p:cNvPicPr>
          <p:nvPr/>
        </p:nvPicPr>
        <p:blipFill>
          <a:blip r:embed="rId5"/>
          <a:stretch>
            <a:fillRect/>
          </a:stretch>
        </p:blipFill>
        <p:spPr>
          <a:xfrm>
            <a:off x="278678" y="3499694"/>
            <a:ext cx="1536325" cy="79255"/>
          </a:xfrm>
          <a:prstGeom prst="rect">
            <a:avLst/>
          </a:prstGeom>
        </p:spPr>
      </p:pic>
      <p:pic>
        <p:nvPicPr>
          <p:cNvPr id="9" name="図 8">
            <a:extLst>
              <a:ext uri="{FF2B5EF4-FFF2-40B4-BE49-F238E27FC236}">
                <a16:creationId xmlns:a16="http://schemas.microsoft.com/office/drawing/2014/main" id="{189A1F87-86DC-ABEC-F85E-D9B4A5F9345A}"/>
              </a:ext>
            </a:extLst>
          </p:cNvPr>
          <p:cNvPicPr>
            <a:picLocks noChangeAspect="1"/>
          </p:cNvPicPr>
          <p:nvPr/>
        </p:nvPicPr>
        <p:blipFill>
          <a:blip r:embed="rId6"/>
          <a:stretch>
            <a:fillRect/>
          </a:stretch>
        </p:blipFill>
        <p:spPr>
          <a:xfrm>
            <a:off x="129043" y="4031603"/>
            <a:ext cx="1433333" cy="2445100"/>
          </a:xfrm>
          <a:prstGeom prst="rect">
            <a:avLst/>
          </a:prstGeom>
        </p:spPr>
      </p:pic>
      <p:sp>
        <p:nvSpPr>
          <p:cNvPr id="12" name="テキスト ボックス 11">
            <a:extLst>
              <a:ext uri="{FF2B5EF4-FFF2-40B4-BE49-F238E27FC236}">
                <a16:creationId xmlns:a16="http://schemas.microsoft.com/office/drawing/2014/main" id="{E1FF402B-444F-EE35-74F8-E5AECED3968F}"/>
              </a:ext>
            </a:extLst>
          </p:cNvPr>
          <p:cNvSpPr txBox="1"/>
          <p:nvPr/>
        </p:nvSpPr>
        <p:spPr>
          <a:xfrm>
            <a:off x="1963887" y="3084195"/>
            <a:ext cx="3690679" cy="769441"/>
          </a:xfrm>
          <a:prstGeom prst="rect">
            <a:avLst/>
          </a:prstGeom>
          <a:noFill/>
        </p:spPr>
        <p:txBody>
          <a:bodyPr wrap="square">
            <a:spAutoFit/>
          </a:bodyPr>
          <a:lstStyle/>
          <a:p>
            <a:r>
              <a:rPr lang="en-US" altLang="ja-JP" sz="2200" dirty="0"/>
              <a:t>5W1H</a:t>
            </a:r>
            <a:r>
              <a:rPr lang="ja-JP" altLang="en-US" sz="2200" dirty="0"/>
              <a:t>を意識すると、 具体的に考えやすいですよ！</a:t>
            </a:r>
          </a:p>
        </p:txBody>
      </p:sp>
      <p:sp>
        <p:nvSpPr>
          <p:cNvPr id="14" name="矢印: 右 13">
            <a:extLst>
              <a:ext uri="{FF2B5EF4-FFF2-40B4-BE49-F238E27FC236}">
                <a16:creationId xmlns:a16="http://schemas.microsoft.com/office/drawing/2014/main" id="{1BBDAE54-804B-0C25-4E2F-BE7B5A5C670D}"/>
              </a:ext>
            </a:extLst>
          </p:cNvPr>
          <p:cNvSpPr/>
          <p:nvPr/>
        </p:nvSpPr>
        <p:spPr>
          <a:xfrm>
            <a:off x="5648626" y="3574102"/>
            <a:ext cx="1639617" cy="602921"/>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95FA686-E851-7831-86DB-E0370005BBD1}"/>
              </a:ext>
            </a:extLst>
          </p:cNvPr>
          <p:cNvSpPr txBox="1"/>
          <p:nvPr/>
        </p:nvSpPr>
        <p:spPr>
          <a:xfrm>
            <a:off x="7493878" y="3138479"/>
            <a:ext cx="4603530" cy="3184590"/>
          </a:xfrm>
          <a:prstGeom prst="rect">
            <a:avLst/>
          </a:prstGeom>
          <a:noFill/>
        </p:spPr>
        <p:txBody>
          <a:bodyPr wrap="square">
            <a:spAutoFit/>
          </a:bodyPr>
          <a:lstStyle/>
          <a:p>
            <a:pPr algn="ctr">
              <a:lnSpc>
                <a:spcPts val="3400"/>
              </a:lnSpc>
            </a:pPr>
            <a:r>
              <a:rPr lang="ja-JP" altLang="en-US" sz="2200" dirty="0"/>
              <a:t>学校で、給食が余ったときに</a:t>
            </a:r>
            <a:endParaRPr lang="en-US" altLang="ja-JP" sz="2200" dirty="0"/>
          </a:p>
          <a:p>
            <a:pPr algn="ctr">
              <a:lnSpc>
                <a:spcPts val="3400"/>
              </a:lnSpc>
            </a:pPr>
            <a:r>
              <a:rPr lang="ja-JP" altLang="en-US" sz="2200" dirty="0"/>
              <a:t>余ったおかずや牛乳を使って</a:t>
            </a:r>
            <a:endParaRPr lang="en-US" altLang="ja-JP" sz="2200" dirty="0"/>
          </a:p>
          <a:p>
            <a:pPr algn="ctr">
              <a:lnSpc>
                <a:spcPts val="3400"/>
              </a:lnSpc>
            </a:pPr>
            <a:r>
              <a:rPr lang="ja-JP" altLang="en-US" sz="2200" dirty="0"/>
              <a:t>お弁当やアイスクリームを</a:t>
            </a:r>
            <a:endParaRPr lang="en-US" altLang="ja-JP" sz="2200" dirty="0"/>
          </a:p>
          <a:p>
            <a:pPr algn="ctr">
              <a:lnSpc>
                <a:spcPts val="3400"/>
              </a:lnSpc>
            </a:pPr>
            <a:r>
              <a:rPr lang="ja-JP" altLang="en-US" sz="2200" dirty="0"/>
              <a:t>作ったらいいんじゃないかな！</a:t>
            </a:r>
            <a:endParaRPr lang="en-US" altLang="ja-JP" sz="2200" dirty="0"/>
          </a:p>
          <a:p>
            <a:pPr algn="ctr">
              <a:lnSpc>
                <a:spcPts val="3400"/>
              </a:lnSpc>
            </a:pPr>
            <a:r>
              <a:rPr lang="ja-JP" altLang="en-US" sz="2200" dirty="0"/>
              <a:t>放課後、必要な人が食べたり</a:t>
            </a:r>
            <a:endParaRPr lang="en-US" altLang="ja-JP" sz="2200" dirty="0"/>
          </a:p>
          <a:p>
            <a:pPr algn="ctr">
              <a:lnSpc>
                <a:spcPts val="3400"/>
              </a:lnSpc>
            </a:pPr>
            <a:r>
              <a:rPr lang="ja-JP" altLang="en-US" sz="2200" dirty="0"/>
              <a:t>持ち帰ったりするとか！</a:t>
            </a:r>
            <a:endParaRPr lang="en-US" altLang="ja-JP" sz="2200" dirty="0"/>
          </a:p>
          <a:p>
            <a:pPr algn="ctr">
              <a:lnSpc>
                <a:spcPts val="3400"/>
              </a:lnSpc>
            </a:pPr>
            <a:r>
              <a:rPr lang="ja-JP" altLang="en-US" sz="2200" dirty="0"/>
              <a:t>これを校長先生に提案したい。</a:t>
            </a:r>
            <a:endParaRPr lang="en-US" altLang="ja-JP" sz="2200" dirty="0"/>
          </a:p>
        </p:txBody>
      </p:sp>
      <p:sp>
        <p:nvSpPr>
          <p:cNvPr id="11" name="タイトル 1">
            <a:extLst>
              <a:ext uri="{FF2B5EF4-FFF2-40B4-BE49-F238E27FC236}">
                <a16:creationId xmlns:a16="http://schemas.microsoft.com/office/drawing/2014/main" id="{AA3AEAB3-D1AC-00F0-1BED-AE4FCBC52592}"/>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P.10</a:t>
            </a:r>
            <a:endParaRPr lang="ja-JP" altLang="en-US" sz="1800" b="1" dirty="0">
              <a:latin typeface="+mn-ea"/>
              <a:ea typeface="+mn-ea"/>
            </a:endParaRPr>
          </a:p>
        </p:txBody>
      </p:sp>
      <p:sp>
        <p:nvSpPr>
          <p:cNvPr id="16" name="スライド番号プレースホルダー 15">
            <a:extLst>
              <a:ext uri="{FF2B5EF4-FFF2-40B4-BE49-F238E27FC236}">
                <a16:creationId xmlns:a16="http://schemas.microsoft.com/office/drawing/2014/main" id="{C3F0FFD5-8E8D-3464-1C3E-4AB2B9BF1239}"/>
              </a:ext>
            </a:extLst>
          </p:cNvPr>
          <p:cNvSpPr>
            <a:spLocks noGrp="1"/>
          </p:cNvSpPr>
          <p:nvPr>
            <p:ph type="sldNum" sz="quarter" idx="12"/>
          </p:nvPr>
        </p:nvSpPr>
        <p:spPr/>
        <p:txBody>
          <a:bodyPr/>
          <a:lstStyle/>
          <a:p>
            <a:fld id="{D547F3C1-27F6-4660-9836-343ED439E7C1}" type="slidenum">
              <a:rPr kumimoji="1" lang="ja-JP" altLang="en-US" smtClean="0"/>
              <a:t>29</a:t>
            </a:fld>
            <a:endParaRPr kumimoji="1" lang="ja-JP" altLang="en-US"/>
          </a:p>
        </p:txBody>
      </p:sp>
    </p:spTree>
    <p:extLst>
      <p:ext uri="{BB962C8B-B14F-4D97-AF65-F5344CB8AC3E}">
        <p14:creationId xmlns:p14="http://schemas.microsoft.com/office/powerpoint/2010/main" val="39164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38A6-C4C4-D2C1-CE03-1F943832B4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D46D35-2C7C-0EAA-18F9-10B198E957E7}"/>
              </a:ext>
            </a:extLst>
          </p:cNvPr>
          <p:cNvSpPr>
            <a:spLocks noGrp="1"/>
          </p:cNvSpPr>
          <p:nvPr>
            <p:ph type="title"/>
          </p:nvPr>
        </p:nvSpPr>
        <p:spPr>
          <a:xfrm>
            <a:off x="358058" y="0"/>
            <a:ext cx="10515600" cy="1325563"/>
          </a:xfrm>
        </p:spPr>
        <p:txBody>
          <a:bodyPr>
            <a:normAutofit/>
          </a:bodyPr>
          <a:lstStyle/>
          <a:p>
            <a:r>
              <a:rPr kumimoji="1" lang="ja-JP" altLang="en-US" sz="4000" b="1" dirty="0"/>
              <a:t>はじめに</a:t>
            </a:r>
          </a:p>
        </p:txBody>
      </p:sp>
      <p:sp>
        <p:nvSpPr>
          <p:cNvPr id="18" name="タイトル 1">
            <a:extLst>
              <a:ext uri="{FF2B5EF4-FFF2-40B4-BE49-F238E27FC236}">
                <a16:creationId xmlns:a16="http://schemas.microsoft.com/office/drawing/2014/main" id="{B6133D61-0FF5-90D5-E4F8-4C5142967CEA}"/>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a:t>
            </a:r>
            <a:endParaRPr lang="ja-JP" altLang="en-US" sz="1800" b="1" dirty="0">
              <a:latin typeface="+mn-ea"/>
              <a:ea typeface="+mn-ea"/>
            </a:endParaRPr>
          </a:p>
        </p:txBody>
      </p:sp>
      <p:sp>
        <p:nvSpPr>
          <p:cNvPr id="3" name="コンテンツ プレースホルダー 2">
            <a:extLst>
              <a:ext uri="{FF2B5EF4-FFF2-40B4-BE49-F238E27FC236}">
                <a16:creationId xmlns:a16="http://schemas.microsoft.com/office/drawing/2014/main" id="{E36A9819-E910-63DC-14A7-A7F03D4CF978}"/>
              </a:ext>
            </a:extLst>
          </p:cNvPr>
          <p:cNvSpPr>
            <a:spLocks noGrp="1"/>
          </p:cNvSpPr>
          <p:nvPr>
            <p:ph idx="1"/>
          </p:nvPr>
        </p:nvSpPr>
        <p:spPr>
          <a:xfrm>
            <a:off x="5670442" y="1637754"/>
            <a:ext cx="6159501" cy="689476"/>
          </a:xfrm>
        </p:spPr>
        <p:txBody>
          <a:bodyPr>
            <a:normAutofit/>
          </a:bodyPr>
          <a:lstStyle/>
          <a:p>
            <a:pPr marL="0" indent="0" algn="ctr">
              <a:buNone/>
            </a:pPr>
            <a:r>
              <a:rPr lang="ja-JP" altLang="en-US" sz="3200" b="1" dirty="0"/>
              <a:t>自分の</a:t>
            </a:r>
            <a:r>
              <a:rPr kumimoji="1" lang="ja-JP" altLang="en-US" sz="3200" b="1" dirty="0"/>
              <a:t>気持ち・価値観</a:t>
            </a:r>
          </a:p>
        </p:txBody>
      </p:sp>
      <p:sp>
        <p:nvSpPr>
          <p:cNvPr id="4" name="四角形: 角を丸くする 3">
            <a:extLst>
              <a:ext uri="{FF2B5EF4-FFF2-40B4-BE49-F238E27FC236}">
                <a16:creationId xmlns:a16="http://schemas.microsoft.com/office/drawing/2014/main" id="{0C27920C-44E5-EE33-24F4-B8D657DD4649}"/>
              </a:ext>
            </a:extLst>
          </p:cNvPr>
          <p:cNvSpPr/>
          <p:nvPr/>
        </p:nvSpPr>
        <p:spPr>
          <a:xfrm>
            <a:off x="4906678" y="6201468"/>
            <a:ext cx="6806474" cy="104966"/>
          </a:xfrm>
          <a:prstGeom prst="roundRect">
            <a:avLst/>
          </a:prstGeom>
          <a:solidFill>
            <a:srgbClr val="FFFB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8D76784D-93B6-F032-3E85-60B496F1875E}"/>
              </a:ext>
            </a:extLst>
          </p:cNvPr>
          <p:cNvPicPr>
            <a:picLocks noChangeAspect="1"/>
          </p:cNvPicPr>
          <p:nvPr/>
        </p:nvPicPr>
        <p:blipFill>
          <a:blip r:embed="rId3"/>
          <a:stretch>
            <a:fillRect/>
          </a:stretch>
        </p:blipFill>
        <p:spPr>
          <a:xfrm>
            <a:off x="7609134" y="2565623"/>
            <a:ext cx="2953162" cy="2495898"/>
          </a:xfrm>
          <a:prstGeom prst="rect">
            <a:avLst/>
          </a:prstGeom>
        </p:spPr>
      </p:pic>
      <p:sp>
        <p:nvSpPr>
          <p:cNvPr id="7" name="コンテンツ プレースホルダー 2">
            <a:extLst>
              <a:ext uri="{FF2B5EF4-FFF2-40B4-BE49-F238E27FC236}">
                <a16:creationId xmlns:a16="http://schemas.microsoft.com/office/drawing/2014/main" id="{4CD0DA7A-946B-8229-6803-6A1870DF1F5A}"/>
              </a:ext>
            </a:extLst>
          </p:cNvPr>
          <p:cNvSpPr txBox="1">
            <a:spLocks/>
          </p:cNvSpPr>
          <p:nvPr/>
        </p:nvSpPr>
        <p:spPr>
          <a:xfrm>
            <a:off x="4906678" y="5903683"/>
            <a:ext cx="7935686" cy="64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次のページから自分の想いに向き合おう！</a:t>
            </a:r>
          </a:p>
        </p:txBody>
      </p:sp>
      <p:grpSp>
        <p:nvGrpSpPr>
          <p:cNvPr id="19" name="グループ化 18">
            <a:extLst>
              <a:ext uri="{FF2B5EF4-FFF2-40B4-BE49-F238E27FC236}">
                <a16:creationId xmlns:a16="http://schemas.microsoft.com/office/drawing/2014/main" id="{5BF09D2D-6DD0-D8E1-8058-73E6272F110B}"/>
              </a:ext>
            </a:extLst>
          </p:cNvPr>
          <p:cNvGrpSpPr/>
          <p:nvPr/>
        </p:nvGrpSpPr>
        <p:grpSpPr>
          <a:xfrm>
            <a:off x="0" y="1367856"/>
            <a:ext cx="8444854" cy="4463258"/>
            <a:chOff x="0" y="1367856"/>
            <a:chExt cx="8444854" cy="4463258"/>
          </a:xfrm>
        </p:grpSpPr>
        <p:grpSp>
          <p:nvGrpSpPr>
            <p:cNvPr id="17" name="グループ化 16">
              <a:extLst>
                <a:ext uri="{FF2B5EF4-FFF2-40B4-BE49-F238E27FC236}">
                  <a16:creationId xmlns:a16="http://schemas.microsoft.com/office/drawing/2014/main" id="{E514F16E-8DEC-4262-F567-B00BF0B1B05C}"/>
                </a:ext>
              </a:extLst>
            </p:cNvPr>
            <p:cNvGrpSpPr/>
            <p:nvPr/>
          </p:nvGrpSpPr>
          <p:grpSpPr>
            <a:xfrm>
              <a:off x="0" y="1367856"/>
              <a:ext cx="5876789" cy="4463258"/>
              <a:chOff x="47625" y="1454940"/>
              <a:chExt cx="5876789" cy="4463258"/>
            </a:xfrm>
          </p:grpSpPr>
          <p:sp>
            <p:nvSpPr>
              <p:cNvPr id="14" name="楕円 13">
                <a:extLst>
                  <a:ext uri="{FF2B5EF4-FFF2-40B4-BE49-F238E27FC236}">
                    <a16:creationId xmlns:a16="http://schemas.microsoft.com/office/drawing/2014/main" id="{1BB29C5B-C97C-1DDF-128B-E9C1DB231D31}"/>
                  </a:ext>
                </a:extLst>
              </p:cNvPr>
              <p:cNvSpPr/>
              <p:nvPr/>
            </p:nvSpPr>
            <p:spPr>
              <a:xfrm>
                <a:off x="3367996" y="2161205"/>
                <a:ext cx="1545374" cy="1545374"/>
              </a:xfrm>
              <a:prstGeom prst="ellipse">
                <a:avLst/>
              </a:prstGeom>
              <a:solidFill>
                <a:srgbClr val="00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mn-ea"/>
                  </a:rPr>
                  <a:t>AI</a:t>
                </a:r>
                <a:endParaRPr kumimoji="1" lang="ja-JP" altLang="en-US" b="1" dirty="0">
                  <a:latin typeface="+mn-ea"/>
                </a:endParaRPr>
              </a:p>
            </p:txBody>
          </p:sp>
          <p:sp>
            <p:nvSpPr>
              <p:cNvPr id="5" name="思考の吹き出し: 雲形 4">
                <a:extLst>
                  <a:ext uri="{FF2B5EF4-FFF2-40B4-BE49-F238E27FC236}">
                    <a16:creationId xmlns:a16="http://schemas.microsoft.com/office/drawing/2014/main" id="{3141E548-5D4C-3C09-DB2B-7EAC1E80AEC8}"/>
                  </a:ext>
                </a:extLst>
              </p:cNvPr>
              <p:cNvSpPr/>
              <p:nvPr/>
            </p:nvSpPr>
            <p:spPr>
              <a:xfrm>
                <a:off x="482145" y="1454940"/>
                <a:ext cx="2880442" cy="2037303"/>
              </a:xfrm>
              <a:prstGeom prst="cloudCallout">
                <a:avLst>
                  <a:gd name="adj1" fmla="val 44075"/>
                  <a:gd name="adj2" fmla="val 51248"/>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lumMod val="75000"/>
                      <a:lumOff val="25000"/>
                    </a:schemeClr>
                  </a:solidFill>
                </a:endParaRPr>
              </a:p>
            </p:txBody>
          </p:sp>
          <p:sp>
            <p:nvSpPr>
              <p:cNvPr id="15" name="楕円 14">
                <a:extLst>
                  <a:ext uri="{FF2B5EF4-FFF2-40B4-BE49-F238E27FC236}">
                    <a16:creationId xmlns:a16="http://schemas.microsoft.com/office/drawing/2014/main" id="{C081DFB3-7316-46EC-052D-DD97FA94E4F5}"/>
                  </a:ext>
                </a:extLst>
              </p:cNvPr>
              <p:cNvSpPr/>
              <p:nvPr/>
            </p:nvSpPr>
            <p:spPr>
              <a:xfrm>
                <a:off x="835094" y="3042934"/>
                <a:ext cx="1715444" cy="1715444"/>
              </a:xfrm>
              <a:prstGeom prst="ellipse">
                <a:avLst/>
              </a:prstGeom>
              <a:solidFill>
                <a:srgbClr val="00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mn-ea"/>
                </a:endParaRPr>
              </a:p>
            </p:txBody>
          </p:sp>
          <p:sp>
            <p:nvSpPr>
              <p:cNvPr id="16" name="コンテンツ プレースホルダー 2">
                <a:extLst>
                  <a:ext uri="{FF2B5EF4-FFF2-40B4-BE49-F238E27FC236}">
                    <a16:creationId xmlns:a16="http://schemas.microsoft.com/office/drawing/2014/main" id="{8BC94F89-13DF-1464-5F69-DBB19C79BFA8}"/>
                  </a:ext>
                </a:extLst>
              </p:cNvPr>
              <p:cNvSpPr txBox="1">
                <a:spLocks/>
              </p:cNvSpPr>
              <p:nvPr/>
            </p:nvSpPr>
            <p:spPr>
              <a:xfrm>
                <a:off x="47625" y="3675657"/>
                <a:ext cx="3410896" cy="1259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ja-JP" altLang="en-US" sz="2000" b="1" dirty="0">
                    <a:solidFill>
                      <a:schemeClr val="bg1"/>
                    </a:solidFill>
                  </a:rPr>
                  <a:t>コンピューター</a:t>
                </a:r>
                <a:endParaRPr lang="ja-JP" altLang="en-US" sz="2400" b="1" dirty="0">
                  <a:solidFill>
                    <a:schemeClr val="bg1"/>
                  </a:solidFill>
                </a:endParaRPr>
              </a:p>
            </p:txBody>
          </p:sp>
          <p:sp>
            <p:nvSpPr>
              <p:cNvPr id="12" name="思考の吹き出し: 雲形 11">
                <a:extLst>
                  <a:ext uri="{FF2B5EF4-FFF2-40B4-BE49-F238E27FC236}">
                    <a16:creationId xmlns:a16="http://schemas.microsoft.com/office/drawing/2014/main" id="{5AB9A525-17F3-6B89-2E92-B3383CEA7F19}"/>
                  </a:ext>
                </a:extLst>
              </p:cNvPr>
              <p:cNvSpPr/>
              <p:nvPr/>
            </p:nvSpPr>
            <p:spPr>
              <a:xfrm>
                <a:off x="2529484" y="3675657"/>
                <a:ext cx="3222397" cy="2242541"/>
              </a:xfrm>
              <a:prstGeom prst="cloudCallout">
                <a:avLst>
                  <a:gd name="adj1" fmla="val -71088"/>
                  <a:gd name="adj2" fmla="val 10257"/>
                </a:avLst>
              </a:prstGeom>
              <a:solidFill>
                <a:srgbClr val="E1F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lumMod val="75000"/>
                      <a:lumOff val="25000"/>
                    </a:schemeClr>
                  </a:solidFill>
                </a:endParaRPr>
              </a:p>
            </p:txBody>
          </p:sp>
          <p:sp>
            <p:nvSpPr>
              <p:cNvPr id="13" name="コンテンツ プレースホルダー 2">
                <a:extLst>
                  <a:ext uri="{FF2B5EF4-FFF2-40B4-BE49-F238E27FC236}">
                    <a16:creationId xmlns:a16="http://schemas.microsoft.com/office/drawing/2014/main" id="{17E92FE4-C508-115A-674A-ED5B2543B341}"/>
                  </a:ext>
                </a:extLst>
              </p:cNvPr>
              <p:cNvSpPr txBox="1">
                <a:spLocks/>
              </p:cNvSpPr>
              <p:nvPr/>
            </p:nvSpPr>
            <p:spPr>
              <a:xfrm>
                <a:off x="2513518" y="4360779"/>
                <a:ext cx="3410896" cy="12596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ja-JP" altLang="en-US" sz="2400" dirty="0"/>
                  <a:t>情報の正確性や倫理観</a:t>
                </a:r>
                <a:endParaRPr lang="en-US" altLang="ja-JP" sz="2400" dirty="0"/>
              </a:p>
              <a:p>
                <a:pPr marL="0" indent="0" algn="ctr">
                  <a:lnSpc>
                    <a:spcPct val="120000"/>
                  </a:lnSpc>
                  <a:buFont typeface="Arial" panose="020B0604020202020204" pitchFamily="34" charset="0"/>
                  <a:buNone/>
                </a:pPr>
                <a:r>
                  <a:rPr lang="ja-JP" altLang="en-US" sz="2400" dirty="0"/>
                  <a:t>への不安</a:t>
                </a:r>
              </a:p>
            </p:txBody>
          </p:sp>
        </p:grpSp>
        <p:sp>
          <p:nvSpPr>
            <p:cNvPr id="8" name="コンテンツ プレースホルダー 2">
              <a:extLst>
                <a:ext uri="{FF2B5EF4-FFF2-40B4-BE49-F238E27FC236}">
                  <a16:creationId xmlns:a16="http://schemas.microsoft.com/office/drawing/2014/main" id="{22C01BCA-8977-0A2D-6151-7CACD663BEB3}"/>
                </a:ext>
              </a:extLst>
            </p:cNvPr>
            <p:cNvSpPr txBox="1">
              <a:spLocks/>
            </p:cNvSpPr>
            <p:nvPr/>
          </p:nvSpPr>
          <p:spPr>
            <a:xfrm>
              <a:off x="509168" y="2279203"/>
              <a:ext cx="7935686" cy="64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未来の予測が難しい</a:t>
              </a:r>
            </a:p>
          </p:txBody>
        </p:sp>
      </p:grpSp>
      <p:sp>
        <p:nvSpPr>
          <p:cNvPr id="6" name="スライド番号プレースホルダー 5">
            <a:extLst>
              <a:ext uri="{FF2B5EF4-FFF2-40B4-BE49-F238E27FC236}">
                <a16:creationId xmlns:a16="http://schemas.microsoft.com/office/drawing/2014/main" id="{97E68DB9-7529-5A23-64BB-0B045B2A91BE}"/>
              </a:ext>
            </a:extLst>
          </p:cNvPr>
          <p:cNvSpPr>
            <a:spLocks noGrp="1"/>
          </p:cNvSpPr>
          <p:nvPr>
            <p:ph type="sldNum" sz="quarter" idx="12"/>
          </p:nvPr>
        </p:nvSpPr>
        <p:spPr/>
        <p:txBody>
          <a:bodyPr/>
          <a:lstStyle/>
          <a:p>
            <a:fld id="{D547F3C1-27F6-4660-9836-343ED439E7C1}" type="slidenum">
              <a:rPr kumimoji="1" lang="ja-JP" altLang="en-US" smtClean="0"/>
              <a:t>3</a:t>
            </a:fld>
            <a:endParaRPr kumimoji="1" lang="ja-JP" altLang="en-US"/>
          </a:p>
        </p:txBody>
      </p:sp>
    </p:spTree>
    <p:extLst>
      <p:ext uri="{BB962C8B-B14F-4D97-AF65-F5344CB8AC3E}">
        <p14:creationId xmlns:p14="http://schemas.microsoft.com/office/powerpoint/2010/main" val="32785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F01A-E199-3794-9899-5A702AD5DD29}"/>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23552D3E-1187-4368-0572-CA355831BCE1}"/>
              </a:ext>
            </a:extLst>
          </p:cNvPr>
          <p:cNvSpPr>
            <a:spLocks noGrp="1"/>
          </p:cNvSpPr>
          <p:nvPr>
            <p:ph type="title"/>
          </p:nvPr>
        </p:nvSpPr>
        <p:spPr>
          <a:xfrm>
            <a:off x="195072" y="19449"/>
            <a:ext cx="10911840" cy="1325563"/>
          </a:xfrm>
        </p:spPr>
        <p:txBody>
          <a:bodyPr>
            <a:normAutofit/>
          </a:bodyPr>
          <a:lstStyle/>
          <a:p>
            <a:r>
              <a:rPr kumimoji="1" lang="ja-JP" altLang="en-US" sz="4000" b="1" dirty="0"/>
              <a:t>解決したい身近な課題について考えよう</a:t>
            </a:r>
          </a:p>
        </p:txBody>
      </p:sp>
      <p:sp>
        <p:nvSpPr>
          <p:cNvPr id="2" name="テキスト ボックス 1">
            <a:extLst>
              <a:ext uri="{FF2B5EF4-FFF2-40B4-BE49-F238E27FC236}">
                <a16:creationId xmlns:a16="http://schemas.microsoft.com/office/drawing/2014/main" id="{4B90F40C-1067-6B7F-C4BD-2D4C476D2FF5}"/>
              </a:ext>
            </a:extLst>
          </p:cNvPr>
          <p:cNvSpPr txBox="1"/>
          <p:nvPr/>
        </p:nvSpPr>
        <p:spPr>
          <a:xfrm>
            <a:off x="258294" y="1062762"/>
            <a:ext cx="11617889" cy="1092607"/>
          </a:xfrm>
          <a:prstGeom prst="rect">
            <a:avLst/>
          </a:prstGeom>
          <a:noFill/>
        </p:spPr>
        <p:txBody>
          <a:bodyPr wrap="square" rtlCol="0">
            <a:spAutoFit/>
          </a:bodyPr>
          <a:lstStyle/>
          <a:p>
            <a:r>
              <a:rPr kumimoji="1" lang="en-US" altLang="ja-JP" sz="2800" dirty="0">
                <a:latin typeface="メイリオ" panose="020B0604030504040204" pitchFamily="50" charset="-128"/>
                <a:ea typeface="メイリオ" panose="020B0604030504040204" pitchFamily="50" charset="-128"/>
              </a:rPr>
              <a:t>STEP4</a:t>
            </a:r>
          </a:p>
          <a:p>
            <a:endParaRPr lang="en-US" altLang="ja-JP" sz="1100" dirty="0">
              <a:latin typeface="メイリオ" panose="020B0604030504040204" pitchFamily="50" charset="-128"/>
              <a:ea typeface="メイリオ" panose="020B0604030504040204" pitchFamily="50" charset="-128"/>
            </a:endParaRPr>
          </a:p>
          <a:p>
            <a:r>
              <a:rPr kumimoji="1" lang="ja-JP" altLang="en-US" sz="2600" dirty="0">
                <a:latin typeface="メイリオ" panose="020B0604030504040204" pitchFamily="50" charset="-128"/>
                <a:ea typeface="メイリオ" panose="020B0604030504040204" pitchFamily="50" charset="-128"/>
              </a:rPr>
              <a:t>「あなたが解決したい課題」について、グループ内で共有し意見をもらおう</a:t>
            </a:r>
            <a:endParaRPr kumimoji="1" lang="en-US" altLang="ja-JP" sz="2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BD6ADDE-EF82-D5CD-0F47-6EDC0914F18A}"/>
              </a:ext>
            </a:extLst>
          </p:cNvPr>
          <p:cNvSpPr txBox="1"/>
          <p:nvPr/>
        </p:nvSpPr>
        <p:spPr>
          <a:xfrm>
            <a:off x="337826" y="6105651"/>
            <a:ext cx="11356359"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　　得られた新たな視点・気づきはありましたか？</a:t>
            </a:r>
            <a:endParaRPr kumimoji="1" lang="en-US" altLang="ja-JP" sz="2800" b="1"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65B7F564-1308-B082-1AA6-905E384B6CCF}"/>
              </a:ext>
            </a:extLst>
          </p:cNvPr>
          <p:cNvPicPr>
            <a:picLocks noChangeAspect="1"/>
          </p:cNvPicPr>
          <p:nvPr/>
        </p:nvPicPr>
        <p:blipFill>
          <a:blip r:embed="rId3"/>
          <a:stretch>
            <a:fillRect/>
          </a:stretch>
        </p:blipFill>
        <p:spPr>
          <a:xfrm>
            <a:off x="337826" y="2227295"/>
            <a:ext cx="11657714" cy="2198065"/>
          </a:xfrm>
          <a:prstGeom prst="rect">
            <a:avLst/>
          </a:prstGeom>
        </p:spPr>
      </p:pic>
      <p:sp>
        <p:nvSpPr>
          <p:cNvPr id="13" name="四角形: 角を丸くする 12">
            <a:extLst>
              <a:ext uri="{FF2B5EF4-FFF2-40B4-BE49-F238E27FC236}">
                <a16:creationId xmlns:a16="http://schemas.microsoft.com/office/drawing/2014/main" id="{1F2C4D9E-761A-4256-7DEF-BE1C46F1FB1D}"/>
              </a:ext>
            </a:extLst>
          </p:cNvPr>
          <p:cNvSpPr/>
          <p:nvPr/>
        </p:nvSpPr>
        <p:spPr>
          <a:xfrm>
            <a:off x="247147" y="1484814"/>
            <a:ext cx="1464637" cy="114781"/>
          </a:xfrm>
          <a:prstGeom prst="roundRect">
            <a:avLst/>
          </a:prstGeom>
          <a:solidFill>
            <a:srgbClr val="FFE01B">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19292400-6986-E891-43E5-69B261AAEF60}"/>
              </a:ext>
            </a:extLst>
          </p:cNvPr>
          <p:cNvSpPr txBox="1"/>
          <p:nvPr/>
        </p:nvSpPr>
        <p:spPr>
          <a:xfrm>
            <a:off x="382828" y="2855700"/>
            <a:ext cx="5783855" cy="1446550"/>
          </a:xfrm>
          <a:prstGeom prst="rect">
            <a:avLst/>
          </a:prstGeom>
          <a:noFill/>
        </p:spPr>
        <p:txBody>
          <a:bodyPr wrap="square">
            <a:spAutoFit/>
          </a:bodyPr>
          <a:lstStyle/>
          <a:p>
            <a:r>
              <a:rPr kumimoji="1" lang="ja-JP" altLang="en-US" sz="2200" b="0" dirty="0">
                <a:solidFill>
                  <a:schemeClr val="tx1"/>
                </a:solidFill>
                <a:latin typeface="メイリオ" panose="020B0604030504040204" pitchFamily="50" charset="-128"/>
                <a:ea typeface="メイリオ" panose="020B0604030504040204" pitchFamily="50" charset="-128"/>
              </a:rPr>
              <a:t>・誰でもわかる言葉で話す</a:t>
            </a:r>
          </a:p>
          <a:p>
            <a:r>
              <a:rPr kumimoji="1" lang="ja-JP" altLang="en-US" sz="2200" b="0" dirty="0">
                <a:solidFill>
                  <a:schemeClr val="tx1"/>
                </a:solidFill>
                <a:latin typeface="メイリオ" panose="020B0604030504040204" pitchFamily="50" charset="-128"/>
                <a:ea typeface="メイリオ" panose="020B0604030504040204" pitchFamily="50" charset="-128"/>
              </a:rPr>
              <a:t>・どうしてそう思ったのか、あなたの</a:t>
            </a:r>
            <a:endParaRPr kumimoji="1" lang="en-US" altLang="ja-JP" sz="2200" b="0" dirty="0">
              <a:solidFill>
                <a:schemeClr val="tx1"/>
              </a:solidFill>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b="0" dirty="0">
                <a:solidFill>
                  <a:schemeClr val="tx1"/>
                </a:solidFill>
                <a:latin typeface="メイリオ" panose="020B0604030504040204" pitchFamily="50" charset="-128"/>
                <a:ea typeface="メイリオ" panose="020B0604030504040204" pitchFamily="50" charset="-128"/>
              </a:rPr>
              <a:t>体験談や感じたことなどを交えて話す</a:t>
            </a:r>
          </a:p>
          <a:p>
            <a:r>
              <a:rPr kumimoji="1" lang="ja-JP" altLang="en-US" sz="2200" b="0" dirty="0">
                <a:solidFill>
                  <a:schemeClr val="tx1"/>
                </a:solidFill>
                <a:latin typeface="メイリオ" panose="020B0604030504040204" pitchFamily="50" charset="-128"/>
                <a:ea typeface="メイリオ" panose="020B0604030504040204" pitchFamily="50" charset="-128"/>
              </a:rPr>
              <a:t>・フィードバックも前向きに受け止める</a:t>
            </a:r>
          </a:p>
        </p:txBody>
      </p:sp>
      <p:sp>
        <p:nvSpPr>
          <p:cNvPr id="17" name="テキスト ボックス 16">
            <a:extLst>
              <a:ext uri="{FF2B5EF4-FFF2-40B4-BE49-F238E27FC236}">
                <a16:creationId xmlns:a16="http://schemas.microsoft.com/office/drawing/2014/main" id="{524D70A6-BCF4-A3A3-7EB3-09D43054DD28}"/>
              </a:ext>
            </a:extLst>
          </p:cNvPr>
          <p:cNvSpPr txBox="1"/>
          <p:nvPr/>
        </p:nvSpPr>
        <p:spPr>
          <a:xfrm>
            <a:off x="6166683" y="2855700"/>
            <a:ext cx="5783854" cy="1446550"/>
          </a:xfrm>
          <a:prstGeom prst="rect">
            <a:avLst/>
          </a:prstGeom>
          <a:noFill/>
        </p:spPr>
        <p:txBody>
          <a:bodyPr wrap="square">
            <a:spAutoFit/>
          </a:bodyPr>
          <a:lstStyle/>
          <a:p>
            <a:r>
              <a:rPr kumimoji="1" lang="ja-JP" altLang="en-US" sz="2200" b="0" dirty="0">
                <a:solidFill>
                  <a:schemeClr val="tx1"/>
                </a:solidFill>
                <a:latin typeface="メイリオ" panose="020B0604030504040204" pitchFamily="50" charset="-128"/>
                <a:ea typeface="メイリオ" panose="020B0604030504040204" pitchFamily="50" charset="-128"/>
              </a:rPr>
              <a:t>・「理解した」「共感した」という気持ち</a:t>
            </a:r>
            <a:endParaRPr kumimoji="1" lang="en-US" altLang="ja-JP" sz="2200" b="0" dirty="0">
              <a:solidFill>
                <a:schemeClr val="tx1"/>
              </a:solidFill>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b="0" dirty="0">
                <a:solidFill>
                  <a:schemeClr val="tx1"/>
                </a:solidFill>
                <a:latin typeface="メイリオ" panose="020B0604030504040204" pitchFamily="50" charset="-128"/>
                <a:ea typeface="メイリオ" panose="020B0604030504040204" pitchFamily="50" charset="-128"/>
              </a:rPr>
              <a:t>を言葉や態度に表す</a:t>
            </a:r>
            <a:endParaRPr kumimoji="1" lang="en-US" altLang="ja-JP" sz="2200" b="0" dirty="0">
              <a:solidFill>
                <a:schemeClr val="tx1"/>
              </a:solidFill>
              <a:latin typeface="メイリオ" panose="020B0604030504040204" pitchFamily="50" charset="-128"/>
              <a:ea typeface="メイリオ" panose="020B0604030504040204" pitchFamily="50" charset="-128"/>
            </a:endParaRPr>
          </a:p>
          <a:p>
            <a:r>
              <a:rPr kumimoji="1" lang="ja-JP" altLang="en-US" sz="2200" b="0" dirty="0">
                <a:solidFill>
                  <a:schemeClr val="tx1"/>
                </a:solidFill>
                <a:latin typeface="メイリオ" panose="020B0604030504040204" pitchFamily="50" charset="-128"/>
                <a:ea typeface="メイリオ" panose="020B0604030504040204" pitchFamily="50" charset="-128"/>
              </a:rPr>
              <a:t>・テーマに関して「こんな</a:t>
            </a:r>
            <a:r>
              <a:rPr kumimoji="1" lang="en-US" altLang="ja-JP" sz="2200" b="0" dirty="0">
                <a:solidFill>
                  <a:schemeClr val="tx1"/>
                </a:solidFill>
                <a:latin typeface="メイリオ" panose="020B0604030504040204" pitchFamily="50" charset="-128"/>
                <a:ea typeface="メイリオ" panose="020B0604030504040204" pitchFamily="50" charset="-128"/>
              </a:rPr>
              <a:t>Will</a:t>
            </a:r>
            <a:r>
              <a:rPr kumimoji="1" lang="ja-JP" altLang="en-US" sz="2200" b="0" dirty="0">
                <a:solidFill>
                  <a:schemeClr val="tx1"/>
                </a:solidFill>
                <a:latin typeface="メイリオ" panose="020B0604030504040204" pitchFamily="50" charset="-128"/>
                <a:ea typeface="メイリオ" panose="020B0604030504040204" pitchFamily="50" charset="-128"/>
              </a:rPr>
              <a:t>・</a:t>
            </a:r>
            <a:r>
              <a:rPr kumimoji="1" lang="en-US" altLang="ja-JP" sz="2200" b="0" dirty="0">
                <a:solidFill>
                  <a:schemeClr val="tx1"/>
                </a:solidFill>
                <a:latin typeface="メイリオ" panose="020B0604030504040204" pitchFamily="50" charset="-128"/>
                <a:ea typeface="メイリオ" panose="020B0604030504040204" pitchFamily="50" charset="-128"/>
              </a:rPr>
              <a:t>Need</a:t>
            </a:r>
            <a:r>
              <a:rPr kumimoji="1" lang="ja-JP" altLang="en-US" sz="2200" b="0" dirty="0">
                <a:solidFill>
                  <a:schemeClr val="tx1"/>
                </a:solidFill>
                <a:latin typeface="メイリオ" panose="020B0604030504040204" pitchFamily="50" charset="-128"/>
                <a:ea typeface="メイリオ" panose="020B0604030504040204" pitchFamily="50" charset="-128"/>
              </a:rPr>
              <a:t>・</a:t>
            </a:r>
            <a:endParaRPr kumimoji="1" lang="en-US" altLang="ja-JP" sz="2200" b="0" dirty="0">
              <a:solidFill>
                <a:schemeClr val="tx1"/>
              </a:solidFill>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en-US" altLang="ja-JP" sz="2200" b="0" dirty="0">
                <a:solidFill>
                  <a:schemeClr val="tx1"/>
                </a:solidFill>
                <a:latin typeface="メイリオ" panose="020B0604030504040204" pitchFamily="50" charset="-128"/>
                <a:ea typeface="メイリオ" panose="020B0604030504040204" pitchFamily="50" charset="-128"/>
              </a:rPr>
              <a:t>Can</a:t>
            </a:r>
            <a:r>
              <a:rPr kumimoji="1" lang="ja-JP" altLang="en-US" sz="2200" b="0" dirty="0">
                <a:solidFill>
                  <a:schemeClr val="tx1"/>
                </a:solidFill>
                <a:latin typeface="メイリオ" panose="020B0604030504040204" pitchFamily="50" charset="-128"/>
                <a:ea typeface="メイリオ" panose="020B0604030504040204" pitchFamily="50" charset="-128"/>
              </a:rPr>
              <a:t>もあるのでは？」と考えながら聞く</a:t>
            </a:r>
            <a:endParaRPr kumimoji="1" lang="en-US" altLang="ja-JP" sz="2200" b="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AE835C3-47C4-6423-FCCB-61357B80FB08}"/>
              </a:ext>
            </a:extLst>
          </p:cNvPr>
          <p:cNvSpPr txBox="1"/>
          <p:nvPr/>
        </p:nvSpPr>
        <p:spPr>
          <a:xfrm>
            <a:off x="378073" y="4869473"/>
            <a:ext cx="9752690" cy="1200329"/>
          </a:xfrm>
          <a:prstGeom prst="rect">
            <a:avLst/>
          </a:prstGeom>
          <a:noFill/>
        </p:spPr>
        <p:txBody>
          <a:bodyPr wrap="square">
            <a:spAutoFit/>
          </a:bodyPr>
          <a:lstStyle/>
          <a:p>
            <a:r>
              <a:rPr kumimoji="1" lang="ja-JP" altLang="en-US" sz="2400" b="0" dirty="0">
                <a:solidFill>
                  <a:schemeClr val="tx1"/>
                </a:solidFill>
                <a:latin typeface="メイリオ" panose="020B0604030504040204" pitchFamily="50" charset="-128"/>
                <a:ea typeface="メイリオ" panose="020B0604030504040204" pitchFamily="50" charset="-128"/>
              </a:rPr>
              <a:t>　</a:t>
            </a:r>
            <a:endParaRPr kumimoji="1" lang="en-US" altLang="ja-JP" sz="2400" b="0" dirty="0">
              <a:solidFill>
                <a:schemeClr val="tx1"/>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フィードバックの際は、</a:t>
            </a:r>
            <a:r>
              <a:rPr kumimoji="1" lang="ja-JP" altLang="en-US" sz="2400" b="0" dirty="0">
                <a:solidFill>
                  <a:schemeClr val="tx1"/>
                </a:solidFill>
                <a:latin typeface="メイリオ" panose="020B0604030504040204" pitchFamily="50" charset="-128"/>
                <a:ea typeface="メイリオ" panose="020B0604030504040204" pitchFamily="50" charset="-128"/>
              </a:rPr>
              <a:t>特に話し手が気づいていない「得意なこと、できそうなこと（</a:t>
            </a:r>
            <a:r>
              <a:rPr kumimoji="1" lang="en-US" altLang="ja-JP" sz="2400" b="0" dirty="0">
                <a:solidFill>
                  <a:schemeClr val="tx1"/>
                </a:solidFill>
                <a:latin typeface="メイリオ" panose="020B0604030504040204" pitchFamily="50" charset="-128"/>
                <a:ea typeface="メイリオ" panose="020B0604030504040204" pitchFamily="50" charset="-128"/>
              </a:rPr>
              <a:t>Can</a:t>
            </a:r>
            <a:r>
              <a:rPr kumimoji="1" lang="ja-JP" altLang="en-US" sz="2400" b="0" dirty="0">
                <a:solidFill>
                  <a:schemeClr val="tx1"/>
                </a:solidFill>
                <a:latin typeface="メイリオ" panose="020B0604030504040204" pitchFamily="50" charset="-128"/>
                <a:ea typeface="メイリオ" panose="020B0604030504040204" pitchFamily="50" charset="-128"/>
              </a:rPr>
              <a:t>）」を伝えられると良いですよ！</a:t>
            </a:r>
            <a:endParaRPr kumimoji="1" lang="en-US" altLang="ja-JP" sz="2400" b="0" dirty="0">
              <a:solidFill>
                <a:schemeClr val="tx1"/>
              </a:solidFill>
              <a:latin typeface="メイリオ" panose="020B0604030504040204" pitchFamily="50" charset="-128"/>
              <a:ea typeface="メイリオ" panose="020B0604030504040204" pitchFamily="50" charset="-128"/>
            </a:endParaRPr>
          </a:p>
        </p:txBody>
      </p:sp>
      <p:sp>
        <p:nvSpPr>
          <p:cNvPr id="20" name="コンテンツ プレースホルダー 4">
            <a:extLst>
              <a:ext uri="{FF2B5EF4-FFF2-40B4-BE49-F238E27FC236}">
                <a16:creationId xmlns:a16="http://schemas.microsoft.com/office/drawing/2014/main" id="{E367E264-BFBD-A439-7BA6-0B76AC261A01}"/>
              </a:ext>
            </a:extLst>
          </p:cNvPr>
          <p:cNvSpPr txBox="1">
            <a:spLocks/>
          </p:cNvSpPr>
          <p:nvPr/>
        </p:nvSpPr>
        <p:spPr>
          <a:xfrm>
            <a:off x="378073" y="4672129"/>
            <a:ext cx="1455830" cy="4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ポイント</a:t>
            </a:r>
            <a:endParaRPr lang="en-US" altLang="ja-JP" sz="2400" dirty="0"/>
          </a:p>
        </p:txBody>
      </p:sp>
      <p:pic>
        <p:nvPicPr>
          <p:cNvPr id="21" name="図 20">
            <a:extLst>
              <a:ext uri="{FF2B5EF4-FFF2-40B4-BE49-F238E27FC236}">
                <a16:creationId xmlns:a16="http://schemas.microsoft.com/office/drawing/2014/main" id="{5DDCF7A5-1009-D374-97D3-D591301E3A2C}"/>
              </a:ext>
            </a:extLst>
          </p:cNvPr>
          <p:cNvPicPr>
            <a:picLocks noChangeAspect="1"/>
          </p:cNvPicPr>
          <p:nvPr/>
        </p:nvPicPr>
        <p:blipFill>
          <a:blip r:embed="rId4"/>
          <a:stretch>
            <a:fillRect/>
          </a:stretch>
        </p:blipFill>
        <p:spPr>
          <a:xfrm>
            <a:off x="337826" y="5033344"/>
            <a:ext cx="1536325" cy="79255"/>
          </a:xfrm>
          <a:prstGeom prst="rect">
            <a:avLst/>
          </a:prstGeom>
        </p:spPr>
      </p:pic>
      <p:pic>
        <p:nvPicPr>
          <p:cNvPr id="24" name="図 23">
            <a:extLst>
              <a:ext uri="{FF2B5EF4-FFF2-40B4-BE49-F238E27FC236}">
                <a16:creationId xmlns:a16="http://schemas.microsoft.com/office/drawing/2014/main" id="{C30BB1EA-BBAF-F28A-C1DB-B30C1444CFC5}"/>
              </a:ext>
            </a:extLst>
          </p:cNvPr>
          <p:cNvPicPr>
            <a:picLocks noChangeAspect="1"/>
          </p:cNvPicPr>
          <p:nvPr/>
        </p:nvPicPr>
        <p:blipFill>
          <a:blip r:embed="rId5"/>
          <a:stretch>
            <a:fillRect/>
          </a:stretch>
        </p:blipFill>
        <p:spPr>
          <a:xfrm>
            <a:off x="10171010" y="4674214"/>
            <a:ext cx="1594682" cy="2419518"/>
          </a:xfrm>
          <a:prstGeom prst="rect">
            <a:avLst/>
          </a:prstGeom>
        </p:spPr>
      </p:pic>
      <p:sp>
        <p:nvSpPr>
          <p:cNvPr id="25" name="矢印: 右 24">
            <a:extLst>
              <a:ext uri="{FF2B5EF4-FFF2-40B4-BE49-F238E27FC236}">
                <a16:creationId xmlns:a16="http://schemas.microsoft.com/office/drawing/2014/main" id="{8B0ED5FF-6D66-094C-207D-D9568CE1A240}"/>
              </a:ext>
            </a:extLst>
          </p:cNvPr>
          <p:cNvSpPr/>
          <p:nvPr/>
        </p:nvSpPr>
        <p:spPr>
          <a:xfrm>
            <a:off x="247147" y="5948324"/>
            <a:ext cx="784463" cy="716396"/>
          </a:xfrm>
          <a:prstGeom prst="rightArrow">
            <a:avLst/>
          </a:prstGeom>
          <a:solidFill>
            <a:srgbClr val="ABD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E1973FC4-790B-0045-15CD-008AD45B166A}"/>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P.11</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AB2C4664-10E0-F0EE-427D-5C019A337FB7}"/>
              </a:ext>
            </a:extLst>
          </p:cNvPr>
          <p:cNvSpPr>
            <a:spLocks noGrp="1"/>
          </p:cNvSpPr>
          <p:nvPr>
            <p:ph type="sldNum" sz="quarter" idx="12"/>
          </p:nvPr>
        </p:nvSpPr>
        <p:spPr/>
        <p:txBody>
          <a:bodyPr/>
          <a:lstStyle/>
          <a:p>
            <a:fld id="{D547F3C1-27F6-4660-9836-343ED439E7C1}" type="slidenum">
              <a:rPr kumimoji="1" lang="ja-JP" altLang="en-US" smtClean="0"/>
              <a:t>30</a:t>
            </a:fld>
            <a:endParaRPr kumimoji="1" lang="ja-JP" altLang="en-US"/>
          </a:p>
        </p:txBody>
      </p:sp>
    </p:spTree>
    <p:extLst>
      <p:ext uri="{BB962C8B-B14F-4D97-AF65-F5344CB8AC3E}">
        <p14:creationId xmlns:p14="http://schemas.microsoft.com/office/powerpoint/2010/main" val="264991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74FB94-5DBB-76D3-4CD3-85C3DCBB2593}"/>
              </a:ext>
            </a:extLst>
          </p:cNvPr>
          <p:cNvPicPr>
            <a:picLocks noChangeAspect="1"/>
          </p:cNvPicPr>
          <p:nvPr/>
        </p:nvPicPr>
        <p:blipFill>
          <a:blip r:embed="rId3"/>
          <a:stretch>
            <a:fillRect/>
          </a:stretch>
        </p:blipFill>
        <p:spPr>
          <a:xfrm>
            <a:off x="3014890" y="3476926"/>
            <a:ext cx="2030829" cy="2307021"/>
          </a:xfrm>
          <a:prstGeom prst="rect">
            <a:avLst/>
          </a:prstGeom>
        </p:spPr>
      </p:pic>
      <p:sp>
        <p:nvSpPr>
          <p:cNvPr id="4" name="タイトル 1">
            <a:extLst>
              <a:ext uri="{FF2B5EF4-FFF2-40B4-BE49-F238E27FC236}">
                <a16:creationId xmlns:a16="http://schemas.microsoft.com/office/drawing/2014/main" id="{38D5971A-3577-8665-CB92-BD102B2534B3}"/>
              </a:ext>
            </a:extLst>
          </p:cNvPr>
          <p:cNvSpPr>
            <a:spLocks noGrp="1"/>
          </p:cNvSpPr>
          <p:nvPr>
            <p:ph type="title"/>
          </p:nvPr>
        </p:nvSpPr>
        <p:spPr>
          <a:xfrm>
            <a:off x="195072" y="19449"/>
            <a:ext cx="10911840" cy="1325563"/>
          </a:xfrm>
        </p:spPr>
        <p:txBody>
          <a:bodyPr>
            <a:normAutofit/>
          </a:bodyPr>
          <a:lstStyle/>
          <a:p>
            <a:r>
              <a:rPr kumimoji="1" lang="ja-JP" altLang="en-US" sz="4000" b="1" dirty="0"/>
              <a:t>あなただからこそ、できることがある</a:t>
            </a:r>
          </a:p>
        </p:txBody>
      </p:sp>
      <p:sp>
        <p:nvSpPr>
          <p:cNvPr id="6" name="テキスト ボックス 5">
            <a:extLst>
              <a:ext uri="{FF2B5EF4-FFF2-40B4-BE49-F238E27FC236}">
                <a16:creationId xmlns:a16="http://schemas.microsoft.com/office/drawing/2014/main" id="{B662C1AB-FF9B-870D-9AD7-D12B20C1708F}"/>
              </a:ext>
            </a:extLst>
          </p:cNvPr>
          <p:cNvSpPr txBox="1"/>
          <p:nvPr/>
        </p:nvSpPr>
        <p:spPr>
          <a:xfrm>
            <a:off x="284614" y="1322107"/>
            <a:ext cx="11848458" cy="2031325"/>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あなた自身の経験やそこから生まれた価値観</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あなたしか持っていない財産！</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1000" b="1" dirty="0">
              <a:solidFill>
                <a:srgbClr val="FFC000"/>
              </a:solidFill>
              <a:latin typeface="メイリオ" panose="020B0604030504040204" pitchFamily="50" charset="-128"/>
              <a:ea typeface="メイリオ" panose="020B0604030504040204" pitchFamily="50" charset="-128"/>
            </a:endParaRPr>
          </a:p>
          <a:p>
            <a:r>
              <a:rPr lang="en-US" altLang="ja-JP" sz="2800" b="1" dirty="0">
                <a:solidFill>
                  <a:srgbClr val="FFC000"/>
                </a:solidFill>
                <a:latin typeface="メイリオ" panose="020B0604030504040204" pitchFamily="50" charset="-128"/>
                <a:ea typeface="メイリオ" panose="020B0604030504040204" pitchFamily="50" charset="-128"/>
              </a:rPr>
              <a:t>              </a:t>
            </a:r>
            <a:r>
              <a:rPr kumimoji="1" lang="ja-JP" altLang="en-US" sz="2800" b="1" dirty="0">
                <a:solidFill>
                  <a:srgbClr val="FFC000"/>
                </a:solidFill>
                <a:latin typeface="メイリオ" panose="020B0604030504040204" pitchFamily="50" charset="-128"/>
                <a:ea typeface="メイリオ" panose="020B0604030504040204" pitchFamily="50" charset="-128"/>
              </a:rPr>
              <a:t>「あなただからこそ、できること」が必ず</a:t>
            </a:r>
            <a:r>
              <a:rPr lang="ja-JP" altLang="en-US" sz="2800" b="1" dirty="0">
                <a:solidFill>
                  <a:srgbClr val="FFC000"/>
                </a:solidFill>
                <a:latin typeface="メイリオ" panose="020B0604030504040204" pitchFamily="50" charset="-128"/>
                <a:ea typeface="メイリオ" panose="020B0604030504040204" pitchFamily="50" charset="-128"/>
              </a:rPr>
              <a:t>あります。</a:t>
            </a:r>
            <a:endParaRPr kumimoji="1" lang="en-US" altLang="ja-JP" sz="2800" b="1" dirty="0">
              <a:solidFill>
                <a:srgbClr val="FFC000"/>
              </a:solidFill>
              <a:latin typeface="メイリオ" panose="020B0604030504040204" pitchFamily="50" charset="-128"/>
              <a:ea typeface="メイリオ" panose="020B0604030504040204" pitchFamily="50" charset="-128"/>
            </a:endParaRPr>
          </a:p>
          <a:p>
            <a:endParaRPr kumimoji="1" lang="en-US" altLang="ja-JP" sz="2800" dirty="0">
              <a:solidFill>
                <a:srgbClr val="FF3399"/>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BD3AF18D-E30F-08BA-C513-AE05E55EA3E6}"/>
              </a:ext>
            </a:extLst>
          </p:cNvPr>
          <p:cNvPicPr>
            <a:picLocks noChangeAspect="1"/>
          </p:cNvPicPr>
          <p:nvPr/>
        </p:nvPicPr>
        <p:blipFill>
          <a:blip r:embed="rId4"/>
          <a:stretch>
            <a:fillRect/>
          </a:stretch>
        </p:blipFill>
        <p:spPr>
          <a:xfrm flipH="1">
            <a:off x="6643291" y="3260835"/>
            <a:ext cx="1737589" cy="2523112"/>
          </a:xfrm>
          <a:prstGeom prst="rect">
            <a:avLst/>
          </a:prstGeom>
        </p:spPr>
      </p:pic>
      <p:sp>
        <p:nvSpPr>
          <p:cNvPr id="8" name="楕円 7">
            <a:extLst>
              <a:ext uri="{FF2B5EF4-FFF2-40B4-BE49-F238E27FC236}">
                <a16:creationId xmlns:a16="http://schemas.microsoft.com/office/drawing/2014/main" id="{7989129C-B685-4DB0-6923-C380D1B84232}"/>
              </a:ext>
            </a:extLst>
          </p:cNvPr>
          <p:cNvSpPr/>
          <p:nvPr/>
        </p:nvSpPr>
        <p:spPr>
          <a:xfrm>
            <a:off x="4821916" y="3005851"/>
            <a:ext cx="2111073" cy="197023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共感</a:t>
            </a:r>
          </a:p>
        </p:txBody>
      </p:sp>
      <p:sp>
        <p:nvSpPr>
          <p:cNvPr id="10" name="テキスト ボックス 9">
            <a:extLst>
              <a:ext uri="{FF2B5EF4-FFF2-40B4-BE49-F238E27FC236}">
                <a16:creationId xmlns:a16="http://schemas.microsoft.com/office/drawing/2014/main" id="{31ECDBC1-2358-5F2C-8F39-1B595C9413AB}"/>
              </a:ext>
            </a:extLst>
          </p:cNvPr>
          <p:cNvSpPr txBox="1"/>
          <p:nvPr/>
        </p:nvSpPr>
        <p:spPr>
          <a:xfrm>
            <a:off x="531943" y="5783947"/>
            <a:ext cx="11353799" cy="954107"/>
          </a:xfrm>
          <a:prstGeom prst="rect">
            <a:avLst/>
          </a:prstGeom>
          <a:noFill/>
        </p:spPr>
        <p:txBody>
          <a:bodyPr wrap="square">
            <a:spAutoFit/>
          </a:bodyPr>
          <a:lstStyle/>
          <a:p>
            <a:pPr algn="ctr"/>
            <a:r>
              <a:rPr lang="ja-JP" altLang="en-US" sz="2800" b="0" i="0" u="none" strike="noStrike" baseline="0" dirty="0">
                <a:solidFill>
                  <a:srgbClr val="2A6BA6"/>
                </a:solidFill>
                <a:latin typeface="MidashiGoPro-MB31"/>
              </a:rPr>
              <a:t>「共感」を生み出</a:t>
            </a:r>
            <a:r>
              <a:rPr lang="ja-JP" altLang="en-US" sz="2800" dirty="0">
                <a:solidFill>
                  <a:srgbClr val="2A6BA6"/>
                </a:solidFill>
                <a:latin typeface="MidashiGoPro-MB31"/>
              </a:rPr>
              <a:t>し</a:t>
            </a:r>
            <a:r>
              <a:rPr lang="ja-JP" altLang="en-US" sz="2800" b="0" i="0" u="none" strike="noStrike" baseline="0" dirty="0">
                <a:solidFill>
                  <a:srgbClr val="2A6BA6"/>
                </a:solidFill>
                <a:latin typeface="MidashiGoPro-MB31"/>
              </a:rPr>
              <a:t>、あなたにとっても、みんなにとっても、</a:t>
            </a:r>
            <a:endParaRPr lang="en-US" altLang="ja-JP" sz="2800" b="0" i="0" u="none" strike="noStrike" baseline="0" dirty="0">
              <a:solidFill>
                <a:srgbClr val="2A6BA6"/>
              </a:solidFill>
              <a:latin typeface="MidashiGoPro-MB31"/>
            </a:endParaRPr>
          </a:p>
          <a:p>
            <a:pPr algn="ctr"/>
            <a:r>
              <a:rPr lang="ja-JP" altLang="en-US" sz="2800" b="0" i="0" u="none" strike="noStrike" baseline="0" dirty="0">
                <a:solidFill>
                  <a:srgbClr val="2A6BA6"/>
                </a:solidFill>
                <a:latin typeface="MidashiGoPro-MB31"/>
              </a:rPr>
              <a:t>幸せな未来を描いていきましょう。</a:t>
            </a:r>
            <a:endParaRPr lang="ja-JP" altLang="en-US" sz="2800" dirty="0">
              <a:solidFill>
                <a:srgbClr val="2A6BA6"/>
              </a:solidFill>
            </a:endParaRPr>
          </a:p>
        </p:txBody>
      </p:sp>
      <p:sp>
        <p:nvSpPr>
          <p:cNvPr id="7" name="タイトル 1">
            <a:extLst>
              <a:ext uri="{FF2B5EF4-FFF2-40B4-BE49-F238E27FC236}">
                <a16:creationId xmlns:a16="http://schemas.microsoft.com/office/drawing/2014/main" id="{E2DF639B-760D-F43E-3F4A-3F804D32F418}"/>
              </a:ext>
            </a:extLst>
          </p:cNvPr>
          <p:cNvSpPr txBox="1">
            <a:spLocks/>
          </p:cNvSpPr>
          <p:nvPr/>
        </p:nvSpPr>
        <p:spPr>
          <a:xfrm>
            <a:off x="10430685" y="18254"/>
            <a:ext cx="35226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P.11</a:t>
            </a:r>
            <a:endParaRPr lang="ja-JP" altLang="en-US" sz="1800" b="1" dirty="0">
              <a:latin typeface="+mn-ea"/>
              <a:ea typeface="+mn-ea"/>
            </a:endParaRPr>
          </a:p>
        </p:txBody>
      </p:sp>
      <p:sp>
        <p:nvSpPr>
          <p:cNvPr id="9" name="スライド番号プレースホルダー 8">
            <a:extLst>
              <a:ext uri="{FF2B5EF4-FFF2-40B4-BE49-F238E27FC236}">
                <a16:creationId xmlns:a16="http://schemas.microsoft.com/office/drawing/2014/main" id="{C2A347B9-37D4-537D-6450-DF6F68F24649}"/>
              </a:ext>
            </a:extLst>
          </p:cNvPr>
          <p:cNvSpPr>
            <a:spLocks noGrp="1"/>
          </p:cNvSpPr>
          <p:nvPr>
            <p:ph type="sldNum" sz="quarter" idx="12"/>
          </p:nvPr>
        </p:nvSpPr>
        <p:spPr/>
        <p:txBody>
          <a:bodyPr/>
          <a:lstStyle/>
          <a:p>
            <a:fld id="{D547F3C1-27F6-4660-9836-343ED439E7C1}" type="slidenum">
              <a:rPr kumimoji="1" lang="ja-JP" altLang="en-US" smtClean="0"/>
              <a:t>31</a:t>
            </a:fld>
            <a:endParaRPr kumimoji="1" lang="ja-JP" altLang="en-US"/>
          </a:p>
        </p:txBody>
      </p:sp>
    </p:spTree>
    <p:extLst>
      <p:ext uri="{BB962C8B-B14F-4D97-AF65-F5344CB8AC3E}">
        <p14:creationId xmlns:p14="http://schemas.microsoft.com/office/powerpoint/2010/main" val="125496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C6BBB-0933-A37C-69ED-FEFD2B298DB2}"/>
              </a:ext>
            </a:extLst>
          </p:cNvPr>
          <p:cNvSpPr>
            <a:spLocks noGrp="1"/>
          </p:cNvSpPr>
          <p:nvPr>
            <p:ph type="title"/>
          </p:nvPr>
        </p:nvSpPr>
        <p:spPr>
          <a:xfrm>
            <a:off x="0" y="-1"/>
            <a:ext cx="10515600" cy="1325563"/>
          </a:xfrm>
        </p:spPr>
        <p:txBody>
          <a:bodyPr>
            <a:normAutofit/>
          </a:bodyPr>
          <a:lstStyle/>
          <a:p>
            <a:r>
              <a:rPr lang="ja-JP" altLang="en-US" sz="4000" b="1" dirty="0"/>
              <a:t>「共感」からはじめよう</a:t>
            </a:r>
            <a:endParaRPr kumimoji="1" lang="ja-JP" altLang="en-US" sz="4000" b="1" dirty="0"/>
          </a:p>
        </p:txBody>
      </p:sp>
      <p:sp>
        <p:nvSpPr>
          <p:cNvPr id="3" name="コンテンツ プレースホルダー 2">
            <a:extLst>
              <a:ext uri="{FF2B5EF4-FFF2-40B4-BE49-F238E27FC236}">
                <a16:creationId xmlns:a16="http://schemas.microsoft.com/office/drawing/2014/main" id="{F2542C4B-19DB-00D5-2A81-EE5EE6D03D2E}"/>
              </a:ext>
            </a:extLst>
          </p:cNvPr>
          <p:cNvSpPr>
            <a:spLocks noGrp="1"/>
          </p:cNvSpPr>
          <p:nvPr>
            <p:ph idx="1"/>
          </p:nvPr>
        </p:nvSpPr>
        <p:spPr>
          <a:xfrm>
            <a:off x="1128485" y="1690688"/>
            <a:ext cx="10515600" cy="4351338"/>
          </a:xfrm>
        </p:spPr>
        <p:txBody>
          <a:bodyPr/>
          <a:lstStyle/>
          <a:p>
            <a:pPr marL="0" indent="0">
              <a:buNone/>
            </a:pPr>
            <a:r>
              <a:rPr lang="ja-JP" altLang="en-US" dirty="0"/>
              <a:t>共感とは「価値観の共有で生まれる感情」</a:t>
            </a:r>
            <a:endParaRPr kumimoji="1" lang="ja-JP" altLang="en-US" dirty="0"/>
          </a:p>
        </p:txBody>
      </p:sp>
      <p:pic>
        <p:nvPicPr>
          <p:cNvPr id="9" name="図 8">
            <a:extLst>
              <a:ext uri="{FF2B5EF4-FFF2-40B4-BE49-F238E27FC236}">
                <a16:creationId xmlns:a16="http://schemas.microsoft.com/office/drawing/2014/main" id="{868C52FC-6678-1B10-456F-36EEBE2BC9BC}"/>
              </a:ext>
            </a:extLst>
          </p:cNvPr>
          <p:cNvPicPr>
            <a:picLocks noChangeAspect="1"/>
          </p:cNvPicPr>
          <p:nvPr/>
        </p:nvPicPr>
        <p:blipFill>
          <a:blip r:embed="rId3"/>
          <a:stretch>
            <a:fillRect/>
          </a:stretch>
        </p:blipFill>
        <p:spPr>
          <a:xfrm>
            <a:off x="1880331" y="2387456"/>
            <a:ext cx="9011908" cy="3400900"/>
          </a:xfrm>
          <a:prstGeom prst="rect">
            <a:avLst/>
          </a:prstGeom>
        </p:spPr>
      </p:pic>
      <p:sp>
        <p:nvSpPr>
          <p:cNvPr id="4" name="タイトル 1">
            <a:extLst>
              <a:ext uri="{FF2B5EF4-FFF2-40B4-BE49-F238E27FC236}">
                <a16:creationId xmlns:a16="http://schemas.microsoft.com/office/drawing/2014/main" id="{61F01ACC-5343-FD35-5F32-DC32AF72CE6F}"/>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P.2</a:t>
            </a:r>
            <a:endParaRPr lang="ja-JP" altLang="en-US" sz="1800" b="1" dirty="0">
              <a:latin typeface="+mn-ea"/>
              <a:ea typeface="+mn-ea"/>
            </a:endParaRPr>
          </a:p>
        </p:txBody>
      </p:sp>
      <p:sp>
        <p:nvSpPr>
          <p:cNvPr id="5" name="スライド番号プレースホルダー 4">
            <a:extLst>
              <a:ext uri="{FF2B5EF4-FFF2-40B4-BE49-F238E27FC236}">
                <a16:creationId xmlns:a16="http://schemas.microsoft.com/office/drawing/2014/main" id="{E69A1F9A-0557-0150-56C2-6D30418D70CB}"/>
              </a:ext>
            </a:extLst>
          </p:cNvPr>
          <p:cNvSpPr>
            <a:spLocks noGrp="1"/>
          </p:cNvSpPr>
          <p:nvPr>
            <p:ph type="sldNum" sz="quarter" idx="12"/>
          </p:nvPr>
        </p:nvSpPr>
        <p:spPr/>
        <p:txBody>
          <a:bodyPr/>
          <a:lstStyle/>
          <a:p>
            <a:fld id="{D547F3C1-27F6-4660-9836-343ED439E7C1}" type="slidenum">
              <a:rPr kumimoji="1" lang="ja-JP" altLang="en-US" smtClean="0"/>
              <a:t>4</a:t>
            </a:fld>
            <a:endParaRPr kumimoji="1" lang="ja-JP" altLang="en-US"/>
          </a:p>
        </p:txBody>
      </p:sp>
    </p:spTree>
    <p:extLst>
      <p:ext uri="{BB962C8B-B14F-4D97-AF65-F5344CB8AC3E}">
        <p14:creationId xmlns:p14="http://schemas.microsoft.com/office/powerpoint/2010/main" val="342695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8126-823B-5B2A-122E-E960431E71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8E505B-8707-04A2-04A5-3BC4EE42BAE3}"/>
              </a:ext>
            </a:extLst>
          </p:cNvPr>
          <p:cNvSpPr>
            <a:spLocks noGrp="1"/>
          </p:cNvSpPr>
          <p:nvPr>
            <p:ph type="title"/>
          </p:nvPr>
        </p:nvSpPr>
        <p:spPr>
          <a:xfrm>
            <a:off x="312057" y="-1"/>
            <a:ext cx="10515600" cy="1325563"/>
          </a:xfrm>
        </p:spPr>
        <p:txBody>
          <a:bodyPr>
            <a:normAutofit/>
          </a:bodyPr>
          <a:lstStyle/>
          <a:p>
            <a:r>
              <a:rPr lang="ja-JP" altLang="en-US" sz="4000" b="1" dirty="0"/>
              <a:t>共感が生まれるステップ</a:t>
            </a:r>
            <a:endParaRPr kumimoji="1" lang="ja-JP" altLang="en-US" sz="4000" b="1" dirty="0"/>
          </a:p>
        </p:txBody>
      </p:sp>
      <p:sp>
        <p:nvSpPr>
          <p:cNvPr id="3" name="コンテンツ プレースホルダー 2">
            <a:extLst>
              <a:ext uri="{FF2B5EF4-FFF2-40B4-BE49-F238E27FC236}">
                <a16:creationId xmlns:a16="http://schemas.microsoft.com/office/drawing/2014/main" id="{283F17AD-4575-0EA2-4AB3-A583D4164AEE}"/>
              </a:ext>
            </a:extLst>
          </p:cNvPr>
          <p:cNvSpPr>
            <a:spLocks noGrp="1"/>
          </p:cNvSpPr>
          <p:nvPr>
            <p:ph idx="1"/>
          </p:nvPr>
        </p:nvSpPr>
        <p:spPr>
          <a:xfrm>
            <a:off x="1128485" y="1690688"/>
            <a:ext cx="10515600" cy="4351338"/>
          </a:xfrm>
        </p:spPr>
        <p:txBody>
          <a:bodyPr/>
          <a:lstStyle/>
          <a:p>
            <a:pPr marL="0" indent="0">
              <a:buNone/>
            </a:pPr>
            <a:r>
              <a:rPr kumimoji="1" lang="ja-JP" altLang="en-US" dirty="0"/>
              <a:t>共感はすぐには生まれない。共感にはステップがある。</a:t>
            </a:r>
          </a:p>
        </p:txBody>
      </p:sp>
      <p:sp>
        <p:nvSpPr>
          <p:cNvPr id="11" name="二等辺三角形 10">
            <a:extLst>
              <a:ext uri="{FF2B5EF4-FFF2-40B4-BE49-F238E27FC236}">
                <a16:creationId xmlns:a16="http://schemas.microsoft.com/office/drawing/2014/main" id="{E29C855E-D808-FB51-10F1-3799ED02E204}"/>
              </a:ext>
            </a:extLst>
          </p:cNvPr>
          <p:cNvSpPr/>
          <p:nvPr/>
        </p:nvSpPr>
        <p:spPr>
          <a:xfrm rot="5400000">
            <a:off x="3871415" y="3749434"/>
            <a:ext cx="1071104" cy="448530"/>
          </a:xfrm>
          <a:prstGeom prst="triangle">
            <a:avLst/>
          </a:prstGeom>
          <a:solidFill>
            <a:srgbClr val="00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二等辺三角形 11">
            <a:extLst>
              <a:ext uri="{FF2B5EF4-FFF2-40B4-BE49-F238E27FC236}">
                <a16:creationId xmlns:a16="http://schemas.microsoft.com/office/drawing/2014/main" id="{565694FC-3D27-9B62-7181-E1A1B4697D56}"/>
              </a:ext>
            </a:extLst>
          </p:cNvPr>
          <p:cNvSpPr/>
          <p:nvPr/>
        </p:nvSpPr>
        <p:spPr>
          <a:xfrm rot="5400000">
            <a:off x="7307830" y="3749434"/>
            <a:ext cx="1071104" cy="448530"/>
          </a:xfrm>
          <a:prstGeom prst="triangle">
            <a:avLst/>
          </a:prstGeom>
          <a:solidFill>
            <a:srgbClr val="0068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B927FCD-1E91-AE0D-215C-7E1F18330530}"/>
              </a:ext>
            </a:extLst>
          </p:cNvPr>
          <p:cNvSpPr/>
          <p:nvPr/>
        </p:nvSpPr>
        <p:spPr>
          <a:xfrm>
            <a:off x="547915" y="2286000"/>
            <a:ext cx="10985717" cy="3937000"/>
          </a:xfrm>
          <a:prstGeom prst="rect">
            <a:avLst/>
          </a:prstGeom>
          <a:noFill/>
          <a:ln>
            <a:solidFill>
              <a:srgbClr val="0068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コンテンツ プレースホルダー 2">
            <a:extLst>
              <a:ext uri="{FF2B5EF4-FFF2-40B4-BE49-F238E27FC236}">
                <a16:creationId xmlns:a16="http://schemas.microsoft.com/office/drawing/2014/main" id="{789C7D4F-B8FC-83C9-5981-3170DC4C6B05}"/>
              </a:ext>
            </a:extLst>
          </p:cNvPr>
          <p:cNvSpPr txBox="1">
            <a:spLocks/>
          </p:cNvSpPr>
          <p:nvPr/>
        </p:nvSpPr>
        <p:spPr>
          <a:xfrm>
            <a:off x="1308317" y="5422116"/>
            <a:ext cx="2561166" cy="510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en-US" altLang="ja-JP" sz="2800" dirty="0">
                <a:solidFill>
                  <a:schemeClr val="tx1"/>
                </a:solidFill>
                <a:latin typeface="メイリオ" panose="020B0604030504040204" pitchFamily="50" charset="-128"/>
                <a:ea typeface="メイリオ" panose="020B0604030504040204" pitchFamily="50" charset="-128"/>
              </a:rPr>
              <a:t>STEP</a:t>
            </a:r>
            <a:r>
              <a:rPr kumimoji="1" lang="ja-JP" altLang="en-US" sz="2800" dirty="0">
                <a:solidFill>
                  <a:schemeClr val="tx1"/>
                </a:solidFill>
                <a:latin typeface="メイリオ" panose="020B0604030504040204" pitchFamily="50" charset="-128"/>
                <a:ea typeface="メイリオ" panose="020B0604030504040204" pitchFamily="50" charset="-128"/>
              </a:rPr>
              <a:t>１：理解</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コンテンツ プレースホルダー 2">
            <a:extLst>
              <a:ext uri="{FF2B5EF4-FFF2-40B4-BE49-F238E27FC236}">
                <a16:creationId xmlns:a16="http://schemas.microsoft.com/office/drawing/2014/main" id="{0535FB2C-795C-79CD-24DA-343870429E85}"/>
              </a:ext>
            </a:extLst>
          </p:cNvPr>
          <p:cNvSpPr txBox="1">
            <a:spLocks/>
          </p:cNvSpPr>
          <p:nvPr/>
        </p:nvSpPr>
        <p:spPr>
          <a:xfrm>
            <a:off x="4936975" y="5422116"/>
            <a:ext cx="2561166" cy="510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en-US" altLang="ja-JP" sz="2800" dirty="0">
                <a:solidFill>
                  <a:schemeClr val="tx1"/>
                </a:solidFill>
                <a:latin typeface="メイリオ" panose="020B0604030504040204" pitchFamily="50" charset="-128"/>
                <a:ea typeface="メイリオ" panose="020B0604030504040204" pitchFamily="50" charset="-128"/>
              </a:rPr>
              <a:t>STEP</a:t>
            </a:r>
            <a:r>
              <a:rPr lang="ja-JP" altLang="en-US" dirty="0">
                <a:latin typeface="メイリオ" panose="020B0604030504040204" pitchFamily="50" charset="-128"/>
                <a:ea typeface="メイリオ" panose="020B0604030504040204" pitchFamily="50" charset="-128"/>
              </a:rPr>
              <a:t>２</a:t>
            </a:r>
            <a:r>
              <a:rPr kumimoji="1" lang="ja-JP" altLang="en-US" sz="2800" dirty="0">
                <a:solidFill>
                  <a:schemeClr val="tx1"/>
                </a:solidFill>
                <a:latin typeface="メイリオ" panose="020B0604030504040204" pitchFamily="50" charset="-128"/>
                <a:ea typeface="メイリオ" panose="020B0604030504040204" pitchFamily="50" charset="-128"/>
              </a:rPr>
              <a:t>：興味</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7" name="コンテンツ プレースホルダー 2">
            <a:extLst>
              <a:ext uri="{FF2B5EF4-FFF2-40B4-BE49-F238E27FC236}">
                <a16:creationId xmlns:a16="http://schemas.microsoft.com/office/drawing/2014/main" id="{40194823-E8DD-E917-55F4-4052F3F75BCC}"/>
              </a:ext>
            </a:extLst>
          </p:cNvPr>
          <p:cNvSpPr txBox="1">
            <a:spLocks/>
          </p:cNvSpPr>
          <p:nvPr/>
        </p:nvSpPr>
        <p:spPr>
          <a:xfrm>
            <a:off x="8266491" y="5422116"/>
            <a:ext cx="2561166" cy="510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en-US" altLang="ja-JP" sz="2800" dirty="0">
                <a:solidFill>
                  <a:schemeClr val="tx1"/>
                </a:solidFill>
                <a:latin typeface="メイリオ" panose="020B0604030504040204" pitchFamily="50" charset="-128"/>
                <a:ea typeface="メイリオ" panose="020B0604030504040204" pitchFamily="50" charset="-128"/>
              </a:rPr>
              <a:t>STEP</a:t>
            </a:r>
            <a:r>
              <a:rPr kumimoji="1" lang="ja-JP" altLang="en-US" sz="2800" dirty="0">
                <a:solidFill>
                  <a:schemeClr val="tx1"/>
                </a:solidFill>
                <a:latin typeface="メイリオ" panose="020B0604030504040204" pitchFamily="50" charset="-128"/>
                <a:ea typeface="メイリオ" panose="020B0604030504040204" pitchFamily="50" charset="-128"/>
              </a:rPr>
              <a:t>３：共感</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2F9DF356-2887-7C80-7C0E-E1AAB2FB7B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331528" y="3035355"/>
            <a:ext cx="2210108" cy="1876687"/>
          </a:xfrm>
          <a:prstGeom prst="rect">
            <a:avLst/>
          </a:prstGeom>
        </p:spPr>
      </p:pic>
      <p:pic>
        <p:nvPicPr>
          <p:cNvPr id="9" name="図 8">
            <a:extLst>
              <a:ext uri="{FF2B5EF4-FFF2-40B4-BE49-F238E27FC236}">
                <a16:creationId xmlns:a16="http://schemas.microsoft.com/office/drawing/2014/main" id="{A44699D9-7F3D-8B6F-00EB-D52275E6669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014472" y="3108273"/>
            <a:ext cx="1848108" cy="1924319"/>
          </a:xfrm>
          <a:prstGeom prst="rect">
            <a:avLst/>
          </a:prstGeom>
        </p:spPr>
      </p:pic>
      <p:pic>
        <p:nvPicPr>
          <p:cNvPr id="19" name="図 18">
            <a:extLst>
              <a:ext uri="{FF2B5EF4-FFF2-40B4-BE49-F238E27FC236}">
                <a16:creationId xmlns:a16="http://schemas.microsoft.com/office/drawing/2014/main" id="{3EB70805-F034-8DC6-0938-43FC666271D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8895894" y="3160298"/>
            <a:ext cx="1752845" cy="1981477"/>
          </a:xfrm>
          <a:prstGeom prst="rect">
            <a:avLst/>
          </a:prstGeom>
        </p:spPr>
      </p:pic>
      <p:sp>
        <p:nvSpPr>
          <p:cNvPr id="4" name="タイトル 1">
            <a:extLst>
              <a:ext uri="{FF2B5EF4-FFF2-40B4-BE49-F238E27FC236}">
                <a16:creationId xmlns:a16="http://schemas.microsoft.com/office/drawing/2014/main" id="{59261E45-D55F-CC45-A215-57D87B784C6A}"/>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P.2</a:t>
            </a:r>
            <a:endParaRPr lang="ja-JP" altLang="en-US" sz="1800" b="1" dirty="0">
              <a:latin typeface="+mn-ea"/>
              <a:ea typeface="+mn-ea"/>
            </a:endParaRPr>
          </a:p>
        </p:txBody>
      </p:sp>
      <p:sp>
        <p:nvSpPr>
          <p:cNvPr id="6" name="スライド番号プレースホルダー 5">
            <a:extLst>
              <a:ext uri="{FF2B5EF4-FFF2-40B4-BE49-F238E27FC236}">
                <a16:creationId xmlns:a16="http://schemas.microsoft.com/office/drawing/2014/main" id="{6A9DD22C-2487-FA6B-02E6-859CB14BBDE4}"/>
              </a:ext>
            </a:extLst>
          </p:cNvPr>
          <p:cNvSpPr>
            <a:spLocks noGrp="1"/>
          </p:cNvSpPr>
          <p:nvPr>
            <p:ph type="sldNum" sz="quarter" idx="12"/>
          </p:nvPr>
        </p:nvSpPr>
        <p:spPr/>
        <p:txBody>
          <a:bodyPr/>
          <a:lstStyle/>
          <a:p>
            <a:fld id="{D547F3C1-27F6-4660-9836-343ED439E7C1}" type="slidenum">
              <a:rPr kumimoji="1" lang="ja-JP" altLang="en-US" smtClean="0"/>
              <a:t>5</a:t>
            </a:fld>
            <a:endParaRPr kumimoji="1" lang="ja-JP" altLang="en-US"/>
          </a:p>
        </p:txBody>
      </p:sp>
    </p:spTree>
    <p:extLst>
      <p:ext uri="{BB962C8B-B14F-4D97-AF65-F5344CB8AC3E}">
        <p14:creationId xmlns:p14="http://schemas.microsoft.com/office/powerpoint/2010/main" val="7749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31B0-918D-082B-F55A-E4620FB486D4}"/>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FEBC68D1-1A0A-54E3-233F-ED59705C8ECE}"/>
              </a:ext>
            </a:extLst>
          </p:cNvPr>
          <p:cNvPicPr>
            <a:picLocks noChangeAspect="1"/>
          </p:cNvPicPr>
          <p:nvPr/>
        </p:nvPicPr>
        <p:blipFill rotWithShape="1">
          <a:blip r:embed="rId3"/>
          <a:srcRect l="66" b="994"/>
          <a:stretch/>
        </p:blipFill>
        <p:spPr>
          <a:xfrm>
            <a:off x="1019175" y="1083749"/>
            <a:ext cx="10262580" cy="5564701"/>
          </a:xfrm>
          <a:prstGeom prst="rect">
            <a:avLst/>
          </a:prstGeom>
        </p:spPr>
      </p:pic>
      <p:sp>
        <p:nvSpPr>
          <p:cNvPr id="2" name="タイトル 1">
            <a:extLst>
              <a:ext uri="{FF2B5EF4-FFF2-40B4-BE49-F238E27FC236}">
                <a16:creationId xmlns:a16="http://schemas.microsoft.com/office/drawing/2014/main" id="{3CCE32EA-F8F7-A43D-7BBC-BF6AA2717F52}"/>
              </a:ext>
            </a:extLst>
          </p:cNvPr>
          <p:cNvSpPr>
            <a:spLocks noGrp="1"/>
          </p:cNvSpPr>
          <p:nvPr>
            <p:ph type="title"/>
          </p:nvPr>
        </p:nvSpPr>
        <p:spPr>
          <a:xfrm>
            <a:off x="0" y="221"/>
            <a:ext cx="10515600" cy="1325563"/>
          </a:xfrm>
        </p:spPr>
        <p:txBody>
          <a:bodyPr>
            <a:normAutofit/>
          </a:bodyPr>
          <a:lstStyle/>
          <a:p>
            <a:r>
              <a:rPr kumimoji="1" lang="ja-JP" altLang="en-US" sz="4000" b="1" dirty="0"/>
              <a:t>「自分の想い」に向き合おう</a:t>
            </a:r>
          </a:p>
        </p:txBody>
      </p:sp>
      <p:sp>
        <p:nvSpPr>
          <p:cNvPr id="7" name="コンテンツ プレースホルダー 2">
            <a:extLst>
              <a:ext uri="{FF2B5EF4-FFF2-40B4-BE49-F238E27FC236}">
                <a16:creationId xmlns:a16="http://schemas.microsoft.com/office/drawing/2014/main" id="{EE55E9B3-C959-2E73-1DA6-B3B6EEAF263F}"/>
              </a:ext>
            </a:extLst>
          </p:cNvPr>
          <p:cNvSpPr txBox="1">
            <a:spLocks/>
          </p:cNvSpPr>
          <p:nvPr/>
        </p:nvSpPr>
        <p:spPr>
          <a:xfrm>
            <a:off x="2281061"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2007</a:t>
            </a:r>
            <a:endParaRPr lang="ja-JP" altLang="en-US" sz="1600" dirty="0">
              <a:latin typeface="+mn-ea"/>
            </a:endParaRPr>
          </a:p>
        </p:txBody>
      </p:sp>
      <p:sp>
        <p:nvSpPr>
          <p:cNvPr id="10" name="コンテンツ プレースホルダー 2">
            <a:extLst>
              <a:ext uri="{FF2B5EF4-FFF2-40B4-BE49-F238E27FC236}">
                <a16:creationId xmlns:a16="http://schemas.microsoft.com/office/drawing/2014/main" id="{BDD7324E-D2D5-192B-0BB5-E8F872EFE7F8}"/>
              </a:ext>
            </a:extLst>
          </p:cNvPr>
          <p:cNvSpPr txBox="1">
            <a:spLocks/>
          </p:cNvSpPr>
          <p:nvPr/>
        </p:nvSpPr>
        <p:spPr>
          <a:xfrm>
            <a:off x="2237517" y="5933008"/>
            <a:ext cx="7935686" cy="64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2000" dirty="0">
              <a:latin typeface="+mn-ea"/>
            </a:endParaRPr>
          </a:p>
        </p:txBody>
      </p:sp>
      <p:sp>
        <p:nvSpPr>
          <p:cNvPr id="11" name="コンテンツ プレースホルダー 2">
            <a:extLst>
              <a:ext uri="{FF2B5EF4-FFF2-40B4-BE49-F238E27FC236}">
                <a16:creationId xmlns:a16="http://schemas.microsoft.com/office/drawing/2014/main" id="{834B4EB2-A670-3B79-29ED-2F69AD37FBC6}"/>
              </a:ext>
            </a:extLst>
          </p:cNvPr>
          <p:cNvSpPr txBox="1">
            <a:spLocks/>
          </p:cNvSpPr>
          <p:nvPr/>
        </p:nvSpPr>
        <p:spPr>
          <a:xfrm>
            <a:off x="3287989"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2008</a:t>
            </a:r>
            <a:endParaRPr lang="ja-JP" altLang="en-US" sz="1600" dirty="0">
              <a:latin typeface="+mn-ea"/>
            </a:endParaRPr>
          </a:p>
        </p:txBody>
      </p:sp>
      <p:sp>
        <p:nvSpPr>
          <p:cNvPr id="12" name="コンテンツ プレースホルダー 2">
            <a:extLst>
              <a:ext uri="{FF2B5EF4-FFF2-40B4-BE49-F238E27FC236}">
                <a16:creationId xmlns:a16="http://schemas.microsoft.com/office/drawing/2014/main" id="{9F464D47-6A1F-848B-1669-C71CFE3515FE}"/>
              </a:ext>
            </a:extLst>
          </p:cNvPr>
          <p:cNvSpPr txBox="1">
            <a:spLocks/>
          </p:cNvSpPr>
          <p:nvPr/>
        </p:nvSpPr>
        <p:spPr>
          <a:xfrm>
            <a:off x="4290383"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2009</a:t>
            </a:r>
            <a:endParaRPr lang="ja-JP" altLang="en-US" sz="1600" dirty="0">
              <a:latin typeface="+mn-ea"/>
            </a:endParaRPr>
          </a:p>
        </p:txBody>
      </p:sp>
      <p:sp>
        <p:nvSpPr>
          <p:cNvPr id="13" name="コンテンツ プレースホルダー 2">
            <a:extLst>
              <a:ext uri="{FF2B5EF4-FFF2-40B4-BE49-F238E27FC236}">
                <a16:creationId xmlns:a16="http://schemas.microsoft.com/office/drawing/2014/main" id="{D80E7FDA-B49F-5EF1-FE8A-39CF4A41E1D6}"/>
              </a:ext>
            </a:extLst>
          </p:cNvPr>
          <p:cNvSpPr txBox="1">
            <a:spLocks/>
          </p:cNvSpPr>
          <p:nvPr/>
        </p:nvSpPr>
        <p:spPr>
          <a:xfrm>
            <a:off x="5288693"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2010</a:t>
            </a:r>
            <a:endParaRPr lang="ja-JP" altLang="en-US" sz="1600" dirty="0">
              <a:latin typeface="+mn-ea"/>
            </a:endParaRPr>
          </a:p>
        </p:txBody>
      </p:sp>
      <p:sp>
        <p:nvSpPr>
          <p:cNvPr id="15" name="コンテンツ プレースホルダー 2">
            <a:extLst>
              <a:ext uri="{FF2B5EF4-FFF2-40B4-BE49-F238E27FC236}">
                <a16:creationId xmlns:a16="http://schemas.microsoft.com/office/drawing/2014/main" id="{A5C97B6C-3A27-1C3A-D687-97E3DC928230}"/>
              </a:ext>
            </a:extLst>
          </p:cNvPr>
          <p:cNvSpPr txBox="1">
            <a:spLocks/>
          </p:cNvSpPr>
          <p:nvPr/>
        </p:nvSpPr>
        <p:spPr>
          <a:xfrm>
            <a:off x="6262511"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2011</a:t>
            </a:r>
            <a:endParaRPr lang="ja-JP" altLang="en-US" sz="1600" dirty="0">
              <a:latin typeface="+mn-ea"/>
            </a:endParaRPr>
          </a:p>
        </p:txBody>
      </p:sp>
      <p:sp>
        <p:nvSpPr>
          <p:cNvPr id="16" name="コンテンツ プレースホルダー 2">
            <a:extLst>
              <a:ext uri="{FF2B5EF4-FFF2-40B4-BE49-F238E27FC236}">
                <a16:creationId xmlns:a16="http://schemas.microsoft.com/office/drawing/2014/main" id="{511E5DB2-7188-B201-9AE6-9F53BBE31626}"/>
              </a:ext>
            </a:extLst>
          </p:cNvPr>
          <p:cNvSpPr txBox="1">
            <a:spLocks/>
          </p:cNvSpPr>
          <p:nvPr/>
        </p:nvSpPr>
        <p:spPr>
          <a:xfrm>
            <a:off x="7351082"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2012</a:t>
            </a:r>
            <a:endParaRPr lang="ja-JP" altLang="en-US" sz="1600" dirty="0">
              <a:latin typeface="+mn-ea"/>
            </a:endParaRPr>
          </a:p>
        </p:txBody>
      </p:sp>
      <p:sp>
        <p:nvSpPr>
          <p:cNvPr id="17" name="コンテンツ プレースホルダー 2">
            <a:extLst>
              <a:ext uri="{FF2B5EF4-FFF2-40B4-BE49-F238E27FC236}">
                <a16:creationId xmlns:a16="http://schemas.microsoft.com/office/drawing/2014/main" id="{4B635F14-8EB4-3D72-CCCD-030FE7B0F24B}"/>
              </a:ext>
            </a:extLst>
          </p:cNvPr>
          <p:cNvSpPr txBox="1">
            <a:spLocks/>
          </p:cNvSpPr>
          <p:nvPr/>
        </p:nvSpPr>
        <p:spPr>
          <a:xfrm>
            <a:off x="8353475"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2013</a:t>
            </a:r>
            <a:endParaRPr lang="ja-JP" altLang="en-US" sz="1600" dirty="0">
              <a:latin typeface="+mn-ea"/>
            </a:endParaRPr>
          </a:p>
        </p:txBody>
      </p:sp>
      <p:sp>
        <p:nvSpPr>
          <p:cNvPr id="19" name="コンテンツ プレースホルダー 2">
            <a:extLst>
              <a:ext uri="{FF2B5EF4-FFF2-40B4-BE49-F238E27FC236}">
                <a16:creationId xmlns:a16="http://schemas.microsoft.com/office/drawing/2014/main" id="{6AFAC920-5753-E45A-6AFB-361A3430A3A9}"/>
              </a:ext>
            </a:extLst>
          </p:cNvPr>
          <p:cNvSpPr txBox="1">
            <a:spLocks/>
          </p:cNvSpPr>
          <p:nvPr/>
        </p:nvSpPr>
        <p:spPr>
          <a:xfrm>
            <a:off x="9298718"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2014</a:t>
            </a:r>
            <a:endParaRPr lang="ja-JP" altLang="en-US" sz="1600" dirty="0">
              <a:latin typeface="+mn-ea"/>
            </a:endParaRPr>
          </a:p>
        </p:txBody>
      </p:sp>
      <p:sp>
        <p:nvSpPr>
          <p:cNvPr id="21" name="コンテンツ プレースホルダー 2">
            <a:extLst>
              <a:ext uri="{FF2B5EF4-FFF2-40B4-BE49-F238E27FC236}">
                <a16:creationId xmlns:a16="http://schemas.microsoft.com/office/drawing/2014/main" id="{5240A897-A887-068B-DA10-7DDCD5C64AD6}"/>
              </a:ext>
            </a:extLst>
          </p:cNvPr>
          <p:cNvSpPr txBox="1">
            <a:spLocks/>
          </p:cNvSpPr>
          <p:nvPr/>
        </p:nvSpPr>
        <p:spPr>
          <a:xfrm>
            <a:off x="10424936" y="5933008"/>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2015</a:t>
            </a:r>
            <a:endParaRPr lang="ja-JP" altLang="en-US" sz="1600" dirty="0">
              <a:latin typeface="+mn-ea"/>
            </a:endParaRPr>
          </a:p>
        </p:txBody>
      </p:sp>
      <p:sp>
        <p:nvSpPr>
          <p:cNvPr id="22" name="コンテンツ プレースホルダー 2">
            <a:extLst>
              <a:ext uri="{FF2B5EF4-FFF2-40B4-BE49-F238E27FC236}">
                <a16:creationId xmlns:a16="http://schemas.microsoft.com/office/drawing/2014/main" id="{5DA9D1A1-614F-8D9F-C17C-620681F136E5}"/>
              </a:ext>
            </a:extLst>
          </p:cNvPr>
          <p:cNvSpPr txBox="1">
            <a:spLocks/>
          </p:cNvSpPr>
          <p:nvPr/>
        </p:nvSpPr>
        <p:spPr>
          <a:xfrm>
            <a:off x="2174925" y="1591104"/>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・生まれたときにとてもきれいな梅が咲いていたので、名前が梅子になった。</a:t>
            </a:r>
          </a:p>
        </p:txBody>
      </p:sp>
      <p:sp>
        <p:nvSpPr>
          <p:cNvPr id="23" name="コンテンツ プレースホルダー 2">
            <a:extLst>
              <a:ext uri="{FF2B5EF4-FFF2-40B4-BE49-F238E27FC236}">
                <a16:creationId xmlns:a16="http://schemas.microsoft.com/office/drawing/2014/main" id="{A1F6FA68-8872-079A-0693-16FD18E2DF67}"/>
              </a:ext>
            </a:extLst>
          </p:cNvPr>
          <p:cNvSpPr txBox="1">
            <a:spLocks/>
          </p:cNvSpPr>
          <p:nvPr/>
        </p:nvSpPr>
        <p:spPr>
          <a:xfrm>
            <a:off x="3909382" y="2222553"/>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a:t>
            </a:r>
            <a:r>
              <a:rPr lang="en-US" altLang="ja-JP" sz="1400" dirty="0">
                <a:latin typeface="+mn-ea"/>
              </a:rPr>
              <a:t>2</a:t>
            </a:r>
            <a:r>
              <a:rPr lang="ja-JP" altLang="en-US" sz="1400" dirty="0">
                <a:latin typeface="+mn-ea"/>
              </a:rPr>
              <a:t>歳のときにすでにおしゃべりだったと母が言っていた。</a:t>
            </a:r>
          </a:p>
        </p:txBody>
      </p:sp>
      <p:sp>
        <p:nvSpPr>
          <p:cNvPr id="24" name="コンテンツ プレースホルダー 2">
            <a:extLst>
              <a:ext uri="{FF2B5EF4-FFF2-40B4-BE49-F238E27FC236}">
                <a16:creationId xmlns:a16="http://schemas.microsoft.com/office/drawing/2014/main" id="{E3ABE11B-9164-9BB9-53CB-01A5E7E7EA28}"/>
              </a:ext>
            </a:extLst>
          </p:cNvPr>
          <p:cNvSpPr txBox="1">
            <a:spLocks/>
          </p:cNvSpPr>
          <p:nvPr/>
        </p:nvSpPr>
        <p:spPr>
          <a:xfrm>
            <a:off x="7218892" y="1631991"/>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a:t>
            </a:r>
            <a:r>
              <a:rPr lang="en-US" altLang="ja-JP" sz="1400" dirty="0">
                <a:latin typeface="+mn-ea"/>
              </a:rPr>
              <a:t>5</a:t>
            </a:r>
            <a:r>
              <a:rPr lang="ja-JP" altLang="en-US" sz="1400" dirty="0">
                <a:latin typeface="+mn-ea"/>
              </a:rPr>
              <a:t>歳からピアノを習い始めた。</a:t>
            </a:r>
          </a:p>
        </p:txBody>
      </p:sp>
      <p:sp>
        <p:nvSpPr>
          <p:cNvPr id="25" name="コンテンツ プレースホルダー 2">
            <a:extLst>
              <a:ext uri="{FF2B5EF4-FFF2-40B4-BE49-F238E27FC236}">
                <a16:creationId xmlns:a16="http://schemas.microsoft.com/office/drawing/2014/main" id="{33F77AE8-607F-6440-38BF-6ACC037D6FE9}"/>
              </a:ext>
            </a:extLst>
          </p:cNvPr>
          <p:cNvSpPr txBox="1">
            <a:spLocks/>
          </p:cNvSpPr>
          <p:nvPr/>
        </p:nvSpPr>
        <p:spPr>
          <a:xfrm>
            <a:off x="7234565" y="1993682"/>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・幼稚園の先生が優しくて、自分も幼稚園の先生になりたいと思った。</a:t>
            </a:r>
          </a:p>
        </p:txBody>
      </p:sp>
      <p:sp>
        <p:nvSpPr>
          <p:cNvPr id="26" name="コンテンツ プレースホルダー 2">
            <a:extLst>
              <a:ext uri="{FF2B5EF4-FFF2-40B4-BE49-F238E27FC236}">
                <a16:creationId xmlns:a16="http://schemas.microsoft.com/office/drawing/2014/main" id="{7FB050D0-9AD4-DDC6-14D3-786712DF6122}"/>
              </a:ext>
            </a:extLst>
          </p:cNvPr>
          <p:cNvSpPr txBox="1">
            <a:spLocks/>
          </p:cNvSpPr>
          <p:nvPr/>
        </p:nvSpPr>
        <p:spPr>
          <a:xfrm>
            <a:off x="8687253" y="2678481"/>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・小学校に入学して、なかなか友達ができず、学校に行きたくない日が多かった。</a:t>
            </a:r>
          </a:p>
        </p:txBody>
      </p:sp>
      <p:sp>
        <p:nvSpPr>
          <p:cNvPr id="29" name="コンテンツ プレースホルダー 2">
            <a:extLst>
              <a:ext uri="{FF2B5EF4-FFF2-40B4-BE49-F238E27FC236}">
                <a16:creationId xmlns:a16="http://schemas.microsoft.com/office/drawing/2014/main" id="{4231D4A0-D94A-99C2-E53D-0326E820F6E3}"/>
              </a:ext>
            </a:extLst>
          </p:cNvPr>
          <p:cNvSpPr txBox="1">
            <a:spLocks/>
          </p:cNvSpPr>
          <p:nvPr/>
        </p:nvSpPr>
        <p:spPr>
          <a:xfrm>
            <a:off x="3012822" y="3729306"/>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400" dirty="0">
                <a:latin typeface="+mn-ea"/>
              </a:rPr>
              <a:t>【2008</a:t>
            </a:r>
            <a:r>
              <a:rPr lang="ja-JP" altLang="en-US" sz="1400" dirty="0">
                <a:latin typeface="+mn-ea"/>
              </a:rPr>
              <a:t>年</a:t>
            </a:r>
            <a:r>
              <a:rPr lang="en-US" altLang="ja-JP" sz="1400" dirty="0">
                <a:latin typeface="+mn-ea"/>
              </a:rPr>
              <a:t>】</a:t>
            </a:r>
            <a:r>
              <a:rPr lang="ja-JP" altLang="en-US" sz="1400" dirty="0">
                <a:latin typeface="+mn-ea"/>
              </a:rPr>
              <a:t>アメリカ史上、初のアフリカ系の大統領（オバマ大統領）誕生。</a:t>
            </a:r>
          </a:p>
        </p:txBody>
      </p:sp>
      <p:sp>
        <p:nvSpPr>
          <p:cNvPr id="30" name="コンテンツ プレースホルダー 2">
            <a:extLst>
              <a:ext uri="{FF2B5EF4-FFF2-40B4-BE49-F238E27FC236}">
                <a16:creationId xmlns:a16="http://schemas.microsoft.com/office/drawing/2014/main" id="{16EC524A-D1F9-A1CF-9B1C-FA9373061603}"/>
              </a:ext>
            </a:extLst>
          </p:cNvPr>
          <p:cNvSpPr txBox="1">
            <a:spLocks/>
          </p:cNvSpPr>
          <p:nvPr/>
        </p:nvSpPr>
        <p:spPr>
          <a:xfrm>
            <a:off x="4128457" y="4529598"/>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400" dirty="0">
                <a:latin typeface="+mn-ea"/>
              </a:rPr>
              <a:t>【2009</a:t>
            </a:r>
            <a:r>
              <a:rPr lang="ja-JP" altLang="en-US" sz="1400" dirty="0">
                <a:latin typeface="+mn-ea"/>
              </a:rPr>
              <a:t>年</a:t>
            </a:r>
            <a:r>
              <a:rPr lang="en-US" altLang="ja-JP" sz="1400" dirty="0">
                <a:latin typeface="+mn-ea"/>
              </a:rPr>
              <a:t>】</a:t>
            </a:r>
            <a:r>
              <a:rPr lang="ja-JP" altLang="en-US" sz="1400" dirty="0">
                <a:latin typeface="+mn-ea"/>
              </a:rPr>
              <a:t>新型インフル、</a:t>
            </a:r>
            <a:r>
              <a:rPr lang="en-US" altLang="ja-JP" sz="1400" dirty="0">
                <a:latin typeface="+mn-ea"/>
              </a:rPr>
              <a:t>WHO</a:t>
            </a:r>
            <a:r>
              <a:rPr lang="ja-JP" altLang="en-US" sz="1400" dirty="0">
                <a:latin typeface="+mn-ea"/>
              </a:rPr>
              <a:t>がパンデミック宣言。</a:t>
            </a:r>
          </a:p>
        </p:txBody>
      </p:sp>
      <p:sp>
        <p:nvSpPr>
          <p:cNvPr id="31" name="コンテンツ プレースホルダー 2">
            <a:extLst>
              <a:ext uri="{FF2B5EF4-FFF2-40B4-BE49-F238E27FC236}">
                <a16:creationId xmlns:a16="http://schemas.microsoft.com/office/drawing/2014/main" id="{91F0B045-CB94-8B25-EFB2-F381F0CC8AD9}"/>
              </a:ext>
            </a:extLst>
          </p:cNvPr>
          <p:cNvSpPr txBox="1">
            <a:spLocks/>
          </p:cNvSpPr>
          <p:nvPr/>
        </p:nvSpPr>
        <p:spPr>
          <a:xfrm>
            <a:off x="4123921" y="5030333"/>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400" dirty="0">
                <a:latin typeface="+mn-ea"/>
              </a:rPr>
              <a:t>【2009</a:t>
            </a:r>
            <a:r>
              <a:rPr lang="ja-JP" altLang="en-US" sz="1400" dirty="0">
                <a:latin typeface="+mn-ea"/>
              </a:rPr>
              <a:t>年</a:t>
            </a:r>
            <a:r>
              <a:rPr lang="en-US" altLang="ja-JP" sz="1400" dirty="0">
                <a:latin typeface="+mn-ea"/>
              </a:rPr>
              <a:t>】</a:t>
            </a:r>
            <a:r>
              <a:rPr lang="ja-JP" altLang="en-US" sz="1400" dirty="0">
                <a:latin typeface="+mn-ea"/>
              </a:rPr>
              <a:t>マイケル・ジャクソン死去。</a:t>
            </a:r>
          </a:p>
        </p:txBody>
      </p:sp>
      <p:sp>
        <p:nvSpPr>
          <p:cNvPr id="32" name="コンテンツ プレースホルダー 2">
            <a:extLst>
              <a:ext uri="{FF2B5EF4-FFF2-40B4-BE49-F238E27FC236}">
                <a16:creationId xmlns:a16="http://schemas.microsoft.com/office/drawing/2014/main" id="{97BB00C3-6570-6F87-05A8-58EE017DC8A0}"/>
              </a:ext>
            </a:extLst>
          </p:cNvPr>
          <p:cNvSpPr txBox="1">
            <a:spLocks/>
          </p:cNvSpPr>
          <p:nvPr/>
        </p:nvSpPr>
        <p:spPr>
          <a:xfrm>
            <a:off x="6153805" y="3744609"/>
            <a:ext cx="2750458" cy="451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400" dirty="0">
                <a:latin typeface="+mn-ea"/>
              </a:rPr>
              <a:t>【2011</a:t>
            </a:r>
            <a:r>
              <a:rPr lang="ja-JP" altLang="en-US" sz="1400" dirty="0">
                <a:latin typeface="+mn-ea"/>
              </a:rPr>
              <a:t>年</a:t>
            </a:r>
            <a:r>
              <a:rPr lang="en-US" altLang="ja-JP" sz="1400" dirty="0">
                <a:latin typeface="+mn-ea"/>
              </a:rPr>
              <a:t>】</a:t>
            </a:r>
            <a:r>
              <a:rPr lang="ja-JP" altLang="en-US" sz="1400" dirty="0">
                <a:latin typeface="+mn-ea"/>
              </a:rPr>
              <a:t>東日本大震災。</a:t>
            </a:r>
          </a:p>
        </p:txBody>
      </p:sp>
      <p:sp>
        <p:nvSpPr>
          <p:cNvPr id="33" name="コンテンツ プレースホルダー 2">
            <a:extLst>
              <a:ext uri="{FF2B5EF4-FFF2-40B4-BE49-F238E27FC236}">
                <a16:creationId xmlns:a16="http://schemas.microsoft.com/office/drawing/2014/main" id="{D2D937DD-8584-8879-E8EC-98CBAFBA91CE}"/>
              </a:ext>
            </a:extLst>
          </p:cNvPr>
          <p:cNvSpPr txBox="1">
            <a:spLocks/>
          </p:cNvSpPr>
          <p:nvPr/>
        </p:nvSpPr>
        <p:spPr>
          <a:xfrm>
            <a:off x="7151913" y="4187929"/>
            <a:ext cx="2750458" cy="451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400" dirty="0">
                <a:latin typeface="+mn-ea"/>
              </a:rPr>
              <a:t>【2012</a:t>
            </a:r>
            <a:r>
              <a:rPr lang="ja-JP" altLang="en-US" sz="1400" dirty="0">
                <a:latin typeface="+mn-ea"/>
              </a:rPr>
              <a:t>年</a:t>
            </a:r>
            <a:r>
              <a:rPr lang="en-US" altLang="ja-JP" sz="1400" dirty="0">
                <a:latin typeface="+mn-ea"/>
              </a:rPr>
              <a:t>】</a:t>
            </a:r>
            <a:r>
              <a:rPr lang="ja-JP" altLang="en-US" sz="1400" dirty="0">
                <a:latin typeface="+mn-ea"/>
              </a:rPr>
              <a:t>消費税増税法成立。</a:t>
            </a:r>
          </a:p>
        </p:txBody>
      </p:sp>
      <p:sp>
        <p:nvSpPr>
          <p:cNvPr id="34" name="コンテンツ プレースホルダー 2">
            <a:extLst>
              <a:ext uri="{FF2B5EF4-FFF2-40B4-BE49-F238E27FC236}">
                <a16:creationId xmlns:a16="http://schemas.microsoft.com/office/drawing/2014/main" id="{BDF101D8-ADD2-64FC-2A18-D3D4EEA0035E}"/>
              </a:ext>
            </a:extLst>
          </p:cNvPr>
          <p:cNvSpPr txBox="1">
            <a:spLocks/>
          </p:cNvSpPr>
          <p:nvPr/>
        </p:nvSpPr>
        <p:spPr>
          <a:xfrm>
            <a:off x="9256688" y="4805770"/>
            <a:ext cx="2159956" cy="833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400"/>
              </a:lnSpc>
              <a:buFont typeface="Arial" panose="020B0604020202020204" pitchFamily="34" charset="0"/>
              <a:buNone/>
            </a:pPr>
            <a:r>
              <a:rPr lang="en-US" altLang="ja-JP" sz="1400" dirty="0">
                <a:latin typeface="+mn-ea"/>
              </a:rPr>
              <a:t>【2014</a:t>
            </a:r>
            <a:r>
              <a:rPr lang="ja-JP" altLang="en-US" sz="1400" dirty="0">
                <a:latin typeface="+mn-ea"/>
              </a:rPr>
              <a:t>年</a:t>
            </a:r>
            <a:r>
              <a:rPr lang="en-US" altLang="ja-JP" sz="1400" dirty="0">
                <a:latin typeface="+mn-ea"/>
              </a:rPr>
              <a:t>】</a:t>
            </a:r>
            <a:r>
              <a:rPr lang="ja-JP" altLang="en-US" sz="1400" dirty="0">
                <a:latin typeface="+mn-ea"/>
              </a:rPr>
              <a:t>ノーベル</a:t>
            </a:r>
            <a:endParaRPr lang="en-US" altLang="ja-JP" sz="1400" dirty="0">
              <a:latin typeface="+mn-ea"/>
            </a:endParaRPr>
          </a:p>
          <a:p>
            <a:pPr marL="0" indent="0">
              <a:lnSpc>
                <a:spcPts val="1400"/>
              </a:lnSpc>
              <a:buFont typeface="Arial" panose="020B0604020202020204" pitchFamily="34" charset="0"/>
              <a:buNone/>
            </a:pPr>
            <a:r>
              <a:rPr lang="ja-JP" altLang="en-US" sz="1400" dirty="0">
                <a:latin typeface="+mn-ea"/>
              </a:rPr>
              <a:t>平和賞にマララさん</a:t>
            </a:r>
          </a:p>
        </p:txBody>
      </p:sp>
      <p:sp>
        <p:nvSpPr>
          <p:cNvPr id="3" name="タイトル 1">
            <a:extLst>
              <a:ext uri="{FF2B5EF4-FFF2-40B4-BE49-F238E27FC236}">
                <a16:creationId xmlns:a16="http://schemas.microsoft.com/office/drawing/2014/main" id="{379B2D24-8D3A-A95A-DD92-3847F7C00677}"/>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P.3~4</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E093E2D1-D74B-87DE-3818-6D64DB4AD95F}"/>
              </a:ext>
            </a:extLst>
          </p:cNvPr>
          <p:cNvSpPr>
            <a:spLocks noGrp="1"/>
          </p:cNvSpPr>
          <p:nvPr>
            <p:ph type="sldNum" sz="quarter" idx="12"/>
          </p:nvPr>
        </p:nvSpPr>
        <p:spPr/>
        <p:txBody>
          <a:bodyPr/>
          <a:lstStyle/>
          <a:p>
            <a:fld id="{D547F3C1-27F6-4660-9836-343ED439E7C1}" type="slidenum">
              <a:rPr kumimoji="1" lang="ja-JP" altLang="en-US" smtClean="0"/>
              <a:t>6</a:t>
            </a:fld>
            <a:endParaRPr kumimoji="1" lang="ja-JP" altLang="en-US"/>
          </a:p>
        </p:txBody>
      </p:sp>
    </p:spTree>
    <p:extLst>
      <p:ext uri="{BB962C8B-B14F-4D97-AF65-F5344CB8AC3E}">
        <p14:creationId xmlns:p14="http://schemas.microsoft.com/office/powerpoint/2010/main" val="400206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60A7E-3723-93A9-BBF8-FD218D0C2A4E}"/>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EE38659C-35EC-C990-A44A-6E378C675D7F}"/>
              </a:ext>
            </a:extLst>
          </p:cNvPr>
          <p:cNvPicPr>
            <a:picLocks noChangeAspect="1"/>
          </p:cNvPicPr>
          <p:nvPr/>
        </p:nvPicPr>
        <p:blipFill rotWithShape="1">
          <a:blip r:embed="rId3"/>
          <a:srcRect t="1940"/>
          <a:stretch/>
        </p:blipFill>
        <p:spPr>
          <a:xfrm>
            <a:off x="487493" y="1219200"/>
            <a:ext cx="10930002" cy="4802081"/>
          </a:xfrm>
          <a:prstGeom prst="rect">
            <a:avLst/>
          </a:prstGeom>
        </p:spPr>
      </p:pic>
      <p:sp>
        <p:nvSpPr>
          <p:cNvPr id="2" name="タイトル 1">
            <a:extLst>
              <a:ext uri="{FF2B5EF4-FFF2-40B4-BE49-F238E27FC236}">
                <a16:creationId xmlns:a16="http://schemas.microsoft.com/office/drawing/2014/main" id="{FA2131AB-8254-9210-4933-FD19E64C4F1B}"/>
              </a:ext>
            </a:extLst>
          </p:cNvPr>
          <p:cNvSpPr>
            <a:spLocks noGrp="1"/>
          </p:cNvSpPr>
          <p:nvPr>
            <p:ph type="title"/>
          </p:nvPr>
        </p:nvSpPr>
        <p:spPr>
          <a:xfrm>
            <a:off x="47625" y="-15876"/>
            <a:ext cx="10515600" cy="1325563"/>
          </a:xfrm>
        </p:spPr>
        <p:txBody>
          <a:bodyPr>
            <a:normAutofit/>
          </a:bodyPr>
          <a:lstStyle/>
          <a:p>
            <a:r>
              <a:rPr kumimoji="1" lang="ja-JP" altLang="en-US" sz="4000" b="1" dirty="0"/>
              <a:t>「自分の想い」に向き合おう</a:t>
            </a:r>
          </a:p>
        </p:txBody>
      </p:sp>
      <p:sp>
        <p:nvSpPr>
          <p:cNvPr id="23" name="コンテンツ プレースホルダー 2">
            <a:extLst>
              <a:ext uri="{FF2B5EF4-FFF2-40B4-BE49-F238E27FC236}">
                <a16:creationId xmlns:a16="http://schemas.microsoft.com/office/drawing/2014/main" id="{C2D241FB-6B3B-F42C-B8EA-901DDD369CA9}"/>
              </a:ext>
            </a:extLst>
          </p:cNvPr>
          <p:cNvSpPr txBox="1">
            <a:spLocks/>
          </p:cNvSpPr>
          <p:nvPr/>
        </p:nvSpPr>
        <p:spPr>
          <a:xfrm>
            <a:off x="2271591" y="2241945"/>
            <a:ext cx="2750458"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自分ではよく覚えていないけれど、おしゃべりだったということはとても楽しかったのかな。</a:t>
            </a:r>
          </a:p>
        </p:txBody>
      </p:sp>
      <p:sp>
        <p:nvSpPr>
          <p:cNvPr id="28" name="楕円 27">
            <a:extLst>
              <a:ext uri="{FF2B5EF4-FFF2-40B4-BE49-F238E27FC236}">
                <a16:creationId xmlns:a16="http://schemas.microsoft.com/office/drawing/2014/main" id="{B7C34C14-F395-E95D-1B08-F402A0185329}"/>
              </a:ext>
            </a:extLst>
          </p:cNvPr>
          <p:cNvSpPr/>
          <p:nvPr/>
        </p:nvSpPr>
        <p:spPr>
          <a:xfrm>
            <a:off x="4196974" y="3212179"/>
            <a:ext cx="174171" cy="14242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7EB5FA0A-8005-0699-0E33-6504BCD3C775}"/>
              </a:ext>
            </a:extLst>
          </p:cNvPr>
          <p:cNvSpPr/>
          <p:nvPr/>
        </p:nvSpPr>
        <p:spPr>
          <a:xfrm>
            <a:off x="7344045" y="2132814"/>
            <a:ext cx="174171" cy="14242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BBEBF1CC-0ADD-0100-494B-9C393E4FCAF3}"/>
              </a:ext>
            </a:extLst>
          </p:cNvPr>
          <p:cNvSpPr/>
          <p:nvPr/>
        </p:nvSpPr>
        <p:spPr>
          <a:xfrm>
            <a:off x="9250239" y="5131302"/>
            <a:ext cx="174171" cy="14242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E655B0A1-F334-6AF2-3D23-04193674D324}"/>
              </a:ext>
            </a:extLst>
          </p:cNvPr>
          <p:cNvCxnSpPr>
            <a:cxnSpLocks/>
            <a:endCxn id="28" idx="3"/>
          </p:cNvCxnSpPr>
          <p:nvPr/>
        </p:nvCxnSpPr>
        <p:spPr>
          <a:xfrm flipV="1">
            <a:off x="1644434" y="3333744"/>
            <a:ext cx="2578047" cy="995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コンテンツ プレースホルダー 2">
            <a:extLst>
              <a:ext uri="{FF2B5EF4-FFF2-40B4-BE49-F238E27FC236}">
                <a16:creationId xmlns:a16="http://schemas.microsoft.com/office/drawing/2014/main" id="{8EABA513-D8DE-711B-F573-EC5A1ABF2EBE}"/>
              </a:ext>
            </a:extLst>
          </p:cNvPr>
          <p:cNvSpPr txBox="1">
            <a:spLocks/>
          </p:cNvSpPr>
          <p:nvPr/>
        </p:nvSpPr>
        <p:spPr>
          <a:xfrm>
            <a:off x="5379422" y="3998786"/>
            <a:ext cx="2750458" cy="1023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・ピアノが上手に弾けるようになるのが嬉しかった。</a:t>
            </a:r>
          </a:p>
        </p:txBody>
      </p:sp>
      <p:sp>
        <p:nvSpPr>
          <p:cNvPr id="43" name="コンテンツ プレースホルダー 2">
            <a:extLst>
              <a:ext uri="{FF2B5EF4-FFF2-40B4-BE49-F238E27FC236}">
                <a16:creationId xmlns:a16="http://schemas.microsoft.com/office/drawing/2014/main" id="{5056ED0B-DF02-5FDC-91FF-93F57D08E4CB}"/>
              </a:ext>
            </a:extLst>
          </p:cNvPr>
          <p:cNvSpPr txBox="1">
            <a:spLocks/>
          </p:cNvSpPr>
          <p:nvPr/>
        </p:nvSpPr>
        <p:spPr>
          <a:xfrm>
            <a:off x="8300028" y="2442890"/>
            <a:ext cx="2247538" cy="1023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・発表会でうまく弾けて、親や先生に褒めれて嬉しかった。</a:t>
            </a:r>
          </a:p>
        </p:txBody>
      </p:sp>
      <p:sp>
        <p:nvSpPr>
          <p:cNvPr id="44" name="コンテンツ プレースホルダー 2">
            <a:extLst>
              <a:ext uri="{FF2B5EF4-FFF2-40B4-BE49-F238E27FC236}">
                <a16:creationId xmlns:a16="http://schemas.microsoft.com/office/drawing/2014/main" id="{8BA8372E-A3C3-AC61-5965-F786A00BCEEA}"/>
              </a:ext>
            </a:extLst>
          </p:cNvPr>
          <p:cNvSpPr txBox="1">
            <a:spLocks/>
          </p:cNvSpPr>
          <p:nvPr/>
        </p:nvSpPr>
        <p:spPr>
          <a:xfrm>
            <a:off x="5560610" y="2600280"/>
            <a:ext cx="2418445" cy="890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・幼稚園の先生をお手本に、友達に優しくしたら、感謝されて嬉しかった。</a:t>
            </a:r>
          </a:p>
        </p:txBody>
      </p:sp>
      <p:sp>
        <p:nvSpPr>
          <p:cNvPr id="45" name="コンテンツ プレースホルダー 2">
            <a:extLst>
              <a:ext uri="{FF2B5EF4-FFF2-40B4-BE49-F238E27FC236}">
                <a16:creationId xmlns:a16="http://schemas.microsoft.com/office/drawing/2014/main" id="{0BA8BDD5-853B-2C17-06A9-4089C79E2B21}"/>
              </a:ext>
            </a:extLst>
          </p:cNvPr>
          <p:cNvSpPr txBox="1">
            <a:spLocks/>
          </p:cNvSpPr>
          <p:nvPr/>
        </p:nvSpPr>
        <p:spPr>
          <a:xfrm>
            <a:off x="8517617" y="5314261"/>
            <a:ext cx="2750458" cy="787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400" dirty="0">
                <a:latin typeface="+mn-ea"/>
              </a:rPr>
              <a:t>・幼稚園の時の友達が</a:t>
            </a:r>
            <a:r>
              <a:rPr lang="en-US" altLang="ja-JP" sz="1400" dirty="0">
                <a:latin typeface="+mn-ea"/>
              </a:rPr>
              <a:t>1</a:t>
            </a:r>
            <a:r>
              <a:rPr lang="ja-JP" altLang="en-US" sz="1400" dirty="0">
                <a:latin typeface="+mn-ea"/>
              </a:rPr>
              <a:t>人もおらず、疎外感を感じた。</a:t>
            </a:r>
            <a:endParaRPr lang="en-US" altLang="ja-JP" sz="1400" dirty="0">
              <a:latin typeface="+mn-ea"/>
            </a:endParaRPr>
          </a:p>
        </p:txBody>
      </p:sp>
      <p:sp>
        <p:nvSpPr>
          <p:cNvPr id="10" name="フリーフォーム: 図形 9">
            <a:extLst>
              <a:ext uri="{FF2B5EF4-FFF2-40B4-BE49-F238E27FC236}">
                <a16:creationId xmlns:a16="http://schemas.microsoft.com/office/drawing/2014/main" id="{6BA6CEE6-A3C0-9419-273F-1C1DE97EB05C}"/>
              </a:ext>
            </a:extLst>
          </p:cNvPr>
          <p:cNvSpPr/>
          <p:nvPr/>
        </p:nvSpPr>
        <p:spPr>
          <a:xfrm>
            <a:off x="4295775" y="2185125"/>
            <a:ext cx="6972300" cy="3034097"/>
          </a:xfrm>
          <a:custGeom>
            <a:avLst/>
            <a:gdLst>
              <a:gd name="connsiteX0" fmla="*/ 0 w 6972300"/>
              <a:gd name="connsiteY0" fmla="*/ 1091475 h 3034097"/>
              <a:gd name="connsiteX1" fmla="*/ 3343275 w 6972300"/>
              <a:gd name="connsiteY1" fmla="*/ 81825 h 3034097"/>
              <a:gd name="connsiteX2" fmla="*/ 4838700 w 6972300"/>
              <a:gd name="connsiteY2" fmla="*/ 2996475 h 3034097"/>
              <a:gd name="connsiteX3" fmla="*/ 6953250 w 6972300"/>
              <a:gd name="connsiteY3" fmla="*/ 1815375 h 3034097"/>
              <a:gd name="connsiteX4" fmla="*/ 6953250 w 6972300"/>
              <a:gd name="connsiteY4" fmla="*/ 1815375 h 3034097"/>
              <a:gd name="connsiteX5" fmla="*/ 6972300 w 6972300"/>
              <a:gd name="connsiteY5" fmla="*/ 1796325 h 303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2300" h="3034097">
                <a:moveTo>
                  <a:pt x="0" y="1091475"/>
                </a:moveTo>
                <a:cubicBezTo>
                  <a:pt x="1268412" y="427900"/>
                  <a:pt x="2536825" y="-235675"/>
                  <a:pt x="3343275" y="81825"/>
                </a:cubicBezTo>
                <a:cubicBezTo>
                  <a:pt x="4149725" y="399325"/>
                  <a:pt x="4237038" y="2707550"/>
                  <a:pt x="4838700" y="2996475"/>
                </a:cubicBezTo>
                <a:cubicBezTo>
                  <a:pt x="5440362" y="3285400"/>
                  <a:pt x="6953250" y="1815375"/>
                  <a:pt x="6953250" y="1815375"/>
                </a:cubicBezTo>
                <a:lnTo>
                  <a:pt x="6953250" y="1815375"/>
                </a:lnTo>
                <a:lnTo>
                  <a:pt x="6972300" y="179632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コンテンツ プレースホルダー 2">
            <a:extLst>
              <a:ext uri="{FF2B5EF4-FFF2-40B4-BE49-F238E27FC236}">
                <a16:creationId xmlns:a16="http://schemas.microsoft.com/office/drawing/2014/main" id="{89672342-4F00-FBA5-021F-A8DDCDBE9D33}"/>
              </a:ext>
            </a:extLst>
          </p:cNvPr>
          <p:cNvSpPr txBox="1">
            <a:spLocks/>
          </p:cNvSpPr>
          <p:nvPr/>
        </p:nvSpPr>
        <p:spPr>
          <a:xfrm>
            <a:off x="1852890"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2007</a:t>
            </a:r>
            <a:endParaRPr lang="ja-JP" altLang="en-US" sz="1600" dirty="0">
              <a:latin typeface="+mn-ea"/>
            </a:endParaRPr>
          </a:p>
        </p:txBody>
      </p:sp>
      <p:sp>
        <p:nvSpPr>
          <p:cNvPr id="12" name="コンテンツ プレースホルダー 2">
            <a:extLst>
              <a:ext uri="{FF2B5EF4-FFF2-40B4-BE49-F238E27FC236}">
                <a16:creationId xmlns:a16="http://schemas.microsoft.com/office/drawing/2014/main" id="{99A5AF0C-402A-CFA8-A404-E9A520194ED5}"/>
              </a:ext>
            </a:extLst>
          </p:cNvPr>
          <p:cNvSpPr txBox="1">
            <a:spLocks/>
          </p:cNvSpPr>
          <p:nvPr/>
        </p:nvSpPr>
        <p:spPr>
          <a:xfrm>
            <a:off x="2018896" y="1322099"/>
            <a:ext cx="7935686" cy="64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2000" dirty="0">
              <a:latin typeface="+mn-ea"/>
            </a:endParaRPr>
          </a:p>
        </p:txBody>
      </p:sp>
      <p:sp>
        <p:nvSpPr>
          <p:cNvPr id="13" name="コンテンツ プレースホルダー 2">
            <a:extLst>
              <a:ext uri="{FF2B5EF4-FFF2-40B4-BE49-F238E27FC236}">
                <a16:creationId xmlns:a16="http://schemas.microsoft.com/office/drawing/2014/main" id="{27792F66-2315-CD23-132B-E390095A8F3E}"/>
              </a:ext>
            </a:extLst>
          </p:cNvPr>
          <p:cNvSpPr txBox="1">
            <a:spLocks/>
          </p:cNvSpPr>
          <p:nvPr/>
        </p:nvSpPr>
        <p:spPr>
          <a:xfrm>
            <a:off x="2926999"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2008</a:t>
            </a:r>
            <a:endParaRPr lang="ja-JP" altLang="en-US" sz="1600" dirty="0">
              <a:latin typeface="+mn-ea"/>
            </a:endParaRPr>
          </a:p>
        </p:txBody>
      </p:sp>
      <p:sp>
        <p:nvSpPr>
          <p:cNvPr id="14" name="コンテンツ プレースホルダー 2">
            <a:extLst>
              <a:ext uri="{FF2B5EF4-FFF2-40B4-BE49-F238E27FC236}">
                <a16:creationId xmlns:a16="http://schemas.microsoft.com/office/drawing/2014/main" id="{5A029565-C421-DC0C-E74C-FA7903776B4E}"/>
              </a:ext>
            </a:extLst>
          </p:cNvPr>
          <p:cNvSpPr txBox="1">
            <a:spLocks/>
          </p:cNvSpPr>
          <p:nvPr/>
        </p:nvSpPr>
        <p:spPr>
          <a:xfrm>
            <a:off x="3988759"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2009</a:t>
            </a:r>
            <a:endParaRPr lang="ja-JP" altLang="en-US" sz="1600" dirty="0">
              <a:latin typeface="+mn-ea"/>
            </a:endParaRPr>
          </a:p>
        </p:txBody>
      </p:sp>
      <p:sp>
        <p:nvSpPr>
          <p:cNvPr id="15" name="コンテンツ プレースホルダー 2">
            <a:extLst>
              <a:ext uri="{FF2B5EF4-FFF2-40B4-BE49-F238E27FC236}">
                <a16:creationId xmlns:a16="http://schemas.microsoft.com/office/drawing/2014/main" id="{047E7423-6511-1A80-82DB-CECB780A0238}"/>
              </a:ext>
            </a:extLst>
          </p:cNvPr>
          <p:cNvSpPr txBox="1">
            <a:spLocks/>
          </p:cNvSpPr>
          <p:nvPr/>
        </p:nvSpPr>
        <p:spPr>
          <a:xfrm>
            <a:off x="5070072"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2010</a:t>
            </a:r>
            <a:endParaRPr lang="ja-JP" altLang="en-US" sz="1600" dirty="0">
              <a:latin typeface="+mn-ea"/>
            </a:endParaRPr>
          </a:p>
        </p:txBody>
      </p:sp>
      <p:sp>
        <p:nvSpPr>
          <p:cNvPr id="16" name="コンテンツ プレースホルダー 2">
            <a:extLst>
              <a:ext uri="{FF2B5EF4-FFF2-40B4-BE49-F238E27FC236}">
                <a16:creationId xmlns:a16="http://schemas.microsoft.com/office/drawing/2014/main" id="{212E74AE-3F2E-31C8-AEA3-BB6DE7F10455}"/>
              </a:ext>
            </a:extLst>
          </p:cNvPr>
          <p:cNvSpPr txBox="1">
            <a:spLocks/>
          </p:cNvSpPr>
          <p:nvPr/>
        </p:nvSpPr>
        <p:spPr>
          <a:xfrm>
            <a:off x="6151212"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2011</a:t>
            </a:r>
            <a:endParaRPr lang="ja-JP" altLang="en-US" sz="1600" dirty="0">
              <a:latin typeface="+mn-ea"/>
            </a:endParaRPr>
          </a:p>
        </p:txBody>
      </p:sp>
      <p:sp>
        <p:nvSpPr>
          <p:cNvPr id="17" name="コンテンツ プレースホルダー 2">
            <a:extLst>
              <a:ext uri="{FF2B5EF4-FFF2-40B4-BE49-F238E27FC236}">
                <a16:creationId xmlns:a16="http://schemas.microsoft.com/office/drawing/2014/main" id="{D6069CA8-C06D-602D-5600-A341DD7560C6}"/>
              </a:ext>
            </a:extLst>
          </p:cNvPr>
          <p:cNvSpPr txBox="1">
            <a:spLocks/>
          </p:cNvSpPr>
          <p:nvPr/>
        </p:nvSpPr>
        <p:spPr>
          <a:xfrm>
            <a:off x="7194424" y="1325003"/>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2012</a:t>
            </a:r>
            <a:endParaRPr lang="ja-JP" altLang="en-US" sz="1600" dirty="0">
              <a:latin typeface="+mn-ea"/>
            </a:endParaRPr>
          </a:p>
        </p:txBody>
      </p:sp>
      <p:sp>
        <p:nvSpPr>
          <p:cNvPr id="18" name="コンテンツ プレースホルダー 2">
            <a:extLst>
              <a:ext uri="{FF2B5EF4-FFF2-40B4-BE49-F238E27FC236}">
                <a16:creationId xmlns:a16="http://schemas.microsoft.com/office/drawing/2014/main" id="{C6BEC6B4-1237-7411-522A-8B012C5D1016}"/>
              </a:ext>
            </a:extLst>
          </p:cNvPr>
          <p:cNvSpPr txBox="1">
            <a:spLocks/>
          </p:cNvSpPr>
          <p:nvPr/>
        </p:nvSpPr>
        <p:spPr>
          <a:xfrm>
            <a:off x="8275564"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2013</a:t>
            </a:r>
            <a:endParaRPr lang="ja-JP" altLang="en-US" sz="1600" dirty="0">
              <a:latin typeface="+mn-ea"/>
            </a:endParaRPr>
          </a:p>
        </p:txBody>
      </p:sp>
      <p:sp>
        <p:nvSpPr>
          <p:cNvPr id="19" name="コンテンツ プレースホルダー 2">
            <a:extLst>
              <a:ext uri="{FF2B5EF4-FFF2-40B4-BE49-F238E27FC236}">
                <a16:creationId xmlns:a16="http://schemas.microsoft.com/office/drawing/2014/main" id="{BAA599DA-AAF5-F606-F364-EAF38E62BD81}"/>
              </a:ext>
            </a:extLst>
          </p:cNvPr>
          <p:cNvSpPr txBox="1">
            <a:spLocks/>
          </p:cNvSpPr>
          <p:nvPr/>
        </p:nvSpPr>
        <p:spPr>
          <a:xfrm>
            <a:off x="9277350"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2014</a:t>
            </a:r>
            <a:endParaRPr lang="ja-JP" altLang="en-US" sz="1600" dirty="0">
              <a:latin typeface="+mn-ea"/>
            </a:endParaRPr>
          </a:p>
        </p:txBody>
      </p:sp>
      <p:sp>
        <p:nvSpPr>
          <p:cNvPr id="20" name="コンテンツ プレースホルダー 2">
            <a:extLst>
              <a:ext uri="{FF2B5EF4-FFF2-40B4-BE49-F238E27FC236}">
                <a16:creationId xmlns:a16="http://schemas.microsoft.com/office/drawing/2014/main" id="{FC178B45-EEB1-E3A2-A3C7-E0C06C89A2E4}"/>
              </a:ext>
            </a:extLst>
          </p:cNvPr>
          <p:cNvSpPr txBox="1">
            <a:spLocks/>
          </p:cNvSpPr>
          <p:nvPr/>
        </p:nvSpPr>
        <p:spPr>
          <a:xfrm>
            <a:off x="10376724" y="1322099"/>
            <a:ext cx="1061760" cy="342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mn-ea"/>
              </a:rPr>
              <a:t>2015</a:t>
            </a:r>
            <a:endParaRPr lang="ja-JP" altLang="en-US" sz="1600" dirty="0">
              <a:latin typeface="+mn-ea"/>
            </a:endParaRPr>
          </a:p>
        </p:txBody>
      </p:sp>
      <p:sp>
        <p:nvSpPr>
          <p:cNvPr id="3" name="タイトル 1">
            <a:extLst>
              <a:ext uri="{FF2B5EF4-FFF2-40B4-BE49-F238E27FC236}">
                <a16:creationId xmlns:a16="http://schemas.microsoft.com/office/drawing/2014/main" id="{5FC58A7D-3318-214B-1470-55DDCFB67F0A}"/>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P.3~4</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E952C90E-F365-46FB-F412-BC1EF1971038}"/>
              </a:ext>
            </a:extLst>
          </p:cNvPr>
          <p:cNvSpPr>
            <a:spLocks noGrp="1"/>
          </p:cNvSpPr>
          <p:nvPr>
            <p:ph type="sldNum" sz="quarter" idx="12"/>
          </p:nvPr>
        </p:nvSpPr>
        <p:spPr/>
        <p:txBody>
          <a:bodyPr/>
          <a:lstStyle/>
          <a:p>
            <a:fld id="{D547F3C1-27F6-4660-9836-343ED439E7C1}" type="slidenum">
              <a:rPr kumimoji="1" lang="ja-JP" altLang="en-US" smtClean="0"/>
              <a:t>7</a:t>
            </a:fld>
            <a:endParaRPr kumimoji="1" lang="ja-JP" altLang="en-US"/>
          </a:p>
        </p:txBody>
      </p:sp>
    </p:spTree>
    <p:extLst>
      <p:ext uri="{BB962C8B-B14F-4D97-AF65-F5344CB8AC3E}">
        <p14:creationId xmlns:p14="http://schemas.microsoft.com/office/powerpoint/2010/main" val="333687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8AEE-D7A3-256A-95F5-857AC8975DC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5125351-3E65-2C0F-9D40-CCE688DA3269}"/>
              </a:ext>
            </a:extLst>
          </p:cNvPr>
          <p:cNvPicPr>
            <a:picLocks noChangeAspect="1"/>
          </p:cNvPicPr>
          <p:nvPr/>
        </p:nvPicPr>
        <p:blipFill>
          <a:blip r:embed="rId3"/>
          <a:stretch>
            <a:fillRect/>
          </a:stretch>
        </p:blipFill>
        <p:spPr>
          <a:xfrm>
            <a:off x="131501" y="3785534"/>
            <a:ext cx="9784024" cy="2270373"/>
          </a:xfrm>
          <a:prstGeom prst="rect">
            <a:avLst/>
          </a:prstGeom>
        </p:spPr>
      </p:pic>
      <p:sp>
        <p:nvSpPr>
          <p:cNvPr id="2" name="タイトル 1">
            <a:extLst>
              <a:ext uri="{FF2B5EF4-FFF2-40B4-BE49-F238E27FC236}">
                <a16:creationId xmlns:a16="http://schemas.microsoft.com/office/drawing/2014/main" id="{1132663F-5939-86AC-60E1-747D55493C27}"/>
              </a:ext>
            </a:extLst>
          </p:cNvPr>
          <p:cNvSpPr>
            <a:spLocks noGrp="1"/>
          </p:cNvSpPr>
          <p:nvPr>
            <p:ph type="title"/>
          </p:nvPr>
        </p:nvSpPr>
        <p:spPr>
          <a:xfrm>
            <a:off x="0" y="0"/>
            <a:ext cx="10515600" cy="1325563"/>
          </a:xfrm>
        </p:spPr>
        <p:txBody>
          <a:bodyPr>
            <a:normAutofit/>
          </a:bodyPr>
          <a:lstStyle/>
          <a:p>
            <a:r>
              <a:rPr kumimoji="1" lang="ja-JP" altLang="en-US" sz="4000" b="1" dirty="0"/>
              <a:t>「自分の想い」に向き合おう</a:t>
            </a:r>
          </a:p>
        </p:txBody>
      </p:sp>
      <p:sp>
        <p:nvSpPr>
          <p:cNvPr id="3" name="四角形: 角を丸くする 2">
            <a:extLst>
              <a:ext uri="{FF2B5EF4-FFF2-40B4-BE49-F238E27FC236}">
                <a16:creationId xmlns:a16="http://schemas.microsoft.com/office/drawing/2014/main" id="{B2B63C9C-CCC8-3E56-60B3-65B43D0DD9BE}"/>
              </a:ext>
            </a:extLst>
          </p:cNvPr>
          <p:cNvSpPr/>
          <p:nvPr/>
        </p:nvSpPr>
        <p:spPr>
          <a:xfrm>
            <a:off x="356629" y="1799644"/>
            <a:ext cx="11537392" cy="804163"/>
          </a:xfrm>
          <a:prstGeom prst="roundRect">
            <a:avLst/>
          </a:prstGeom>
          <a:solidFill>
            <a:srgbClr val="ABDBFF">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4">
            <a:extLst>
              <a:ext uri="{FF2B5EF4-FFF2-40B4-BE49-F238E27FC236}">
                <a16:creationId xmlns:a16="http://schemas.microsoft.com/office/drawing/2014/main" id="{9A23A402-AF93-4435-8962-9BFDD8B79D12}"/>
              </a:ext>
            </a:extLst>
          </p:cNvPr>
          <p:cNvSpPr>
            <a:spLocks noGrp="1"/>
          </p:cNvSpPr>
          <p:nvPr>
            <p:ph idx="1"/>
          </p:nvPr>
        </p:nvSpPr>
        <p:spPr>
          <a:xfrm>
            <a:off x="768385" y="2022268"/>
            <a:ext cx="11292114" cy="2524504"/>
          </a:xfrm>
        </p:spPr>
        <p:txBody>
          <a:bodyPr/>
          <a:lstStyle/>
          <a:p>
            <a:pPr marL="0" indent="0">
              <a:buNone/>
            </a:pPr>
            <a:r>
              <a:rPr lang="ja-JP" altLang="en-US" dirty="0"/>
              <a:t>今の自分に大きな影響を及ぼした体験は何かを考えてみよう。</a:t>
            </a:r>
          </a:p>
          <a:p>
            <a:pPr marL="0" indent="0">
              <a:buNone/>
            </a:pPr>
            <a:endParaRPr lang="en-US" altLang="ja-JP" dirty="0"/>
          </a:p>
          <a:p>
            <a:pPr marL="0" indent="0">
              <a:buNone/>
            </a:pPr>
            <a:r>
              <a:rPr lang="ja-JP" altLang="en-US" dirty="0"/>
              <a:t>　</a:t>
            </a:r>
          </a:p>
        </p:txBody>
      </p:sp>
      <p:sp>
        <p:nvSpPr>
          <p:cNvPr id="12" name="楕円 11">
            <a:extLst>
              <a:ext uri="{FF2B5EF4-FFF2-40B4-BE49-F238E27FC236}">
                <a16:creationId xmlns:a16="http://schemas.microsoft.com/office/drawing/2014/main" id="{BF23BB54-36F9-3FB9-955A-0084356DC5DC}"/>
              </a:ext>
            </a:extLst>
          </p:cNvPr>
          <p:cNvSpPr/>
          <p:nvPr/>
        </p:nvSpPr>
        <p:spPr>
          <a:xfrm>
            <a:off x="5555685" y="4504901"/>
            <a:ext cx="3050347" cy="1036367"/>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9548E9A9-7F91-5C44-1D31-9E856B2BA090}"/>
              </a:ext>
            </a:extLst>
          </p:cNvPr>
          <p:cNvSpPr/>
          <p:nvPr/>
        </p:nvSpPr>
        <p:spPr>
          <a:xfrm>
            <a:off x="5594470" y="4076371"/>
            <a:ext cx="2876662" cy="527248"/>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コンテンツ プレースホルダー 4">
            <a:extLst>
              <a:ext uri="{FF2B5EF4-FFF2-40B4-BE49-F238E27FC236}">
                <a16:creationId xmlns:a16="http://schemas.microsoft.com/office/drawing/2014/main" id="{65F544F3-FAD5-F46E-1BB6-457F8C772089}"/>
              </a:ext>
            </a:extLst>
          </p:cNvPr>
          <p:cNvSpPr txBox="1">
            <a:spLocks/>
          </p:cNvSpPr>
          <p:nvPr/>
        </p:nvSpPr>
        <p:spPr>
          <a:xfrm>
            <a:off x="7027768" y="2956058"/>
            <a:ext cx="4153137" cy="818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700" dirty="0"/>
              <a:t>友達が習っていたのがきっかけだったけど、気づいたら自分が夢中になっていて、今も続けている。</a:t>
            </a:r>
            <a:endParaRPr lang="en-US" altLang="ja-JP" sz="1700" dirty="0"/>
          </a:p>
        </p:txBody>
      </p:sp>
      <p:sp>
        <p:nvSpPr>
          <p:cNvPr id="16" name="コンテンツ プレースホルダー 4">
            <a:extLst>
              <a:ext uri="{FF2B5EF4-FFF2-40B4-BE49-F238E27FC236}">
                <a16:creationId xmlns:a16="http://schemas.microsoft.com/office/drawing/2014/main" id="{8B94BB95-6D42-FE8A-0F96-F2C6C197F3C0}"/>
              </a:ext>
            </a:extLst>
          </p:cNvPr>
          <p:cNvSpPr txBox="1">
            <a:spLocks/>
          </p:cNvSpPr>
          <p:nvPr/>
        </p:nvSpPr>
        <p:spPr>
          <a:xfrm>
            <a:off x="8831077" y="3971109"/>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lnSpc>
                <a:spcPct val="50000"/>
              </a:lnSpc>
              <a:buFont typeface="Arial" panose="020B0604020202020204" pitchFamily="34" charset="0"/>
              <a:buNone/>
            </a:pPr>
            <a:r>
              <a:rPr lang="ja-JP" altLang="en-US" sz="1600" dirty="0"/>
              <a:t>困ったときはいつも助けてくれて、</a:t>
            </a:r>
            <a:endParaRPr lang="en-US" altLang="ja-JP" sz="1600" dirty="0"/>
          </a:p>
          <a:p>
            <a:pPr marL="0" indent="0">
              <a:lnSpc>
                <a:spcPct val="50000"/>
              </a:lnSpc>
              <a:buFont typeface="Arial" panose="020B0604020202020204" pitchFamily="34" charset="0"/>
              <a:buNone/>
            </a:pPr>
            <a:r>
              <a:rPr lang="ja-JP" altLang="en-US" sz="1600" dirty="0"/>
              <a:t>こういう大人になりたいと思った。</a:t>
            </a:r>
            <a:endParaRPr lang="en-US" altLang="ja-JP" sz="1600" dirty="0"/>
          </a:p>
        </p:txBody>
      </p:sp>
      <p:cxnSp>
        <p:nvCxnSpPr>
          <p:cNvPr id="19" name="直線矢印コネクタ 18">
            <a:extLst>
              <a:ext uri="{FF2B5EF4-FFF2-40B4-BE49-F238E27FC236}">
                <a16:creationId xmlns:a16="http://schemas.microsoft.com/office/drawing/2014/main" id="{18F5512B-4E68-5A91-C168-17708C2A00D8}"/>
              </a:ext>
            </a:extLst>
          </p:cNvPr>
          <p:cNvCxnSpPr>
            <a:cxnSpLocks/>
          </p:cNvCxnSpPr>
          <p:nvPr/>
        </p:nvCxnSpPr>
        <p:spPr>
          <a:xfrm flipV="1">
            <a:off x="8299177" y="4718880"/>
            <a:ext cx="613710" cy="21088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A6D5604-F2C4-0F40-8E90-94A889819E20}"/>
              </a:ext>
            </a:extLst>
          </p:cNvPr>
          <p:cNvCxnSpPr>
            <a:cxnSpLocks/>
          </p:cNvCxnSpPr>
          <p:nvPr/>
        </p:nvCxnSpPr>
        <p:spPr>
          <a:xfrm flipV="1">
            <a:off x="6810375" y="3598304"/>
            <a:ext cx="217393" cy="55242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コンテンツ プレースホルダー 4">
            <a:extLst>
              <a:ext uri="{FF2B5EF4-FFF2-40B4-BE49-F238E27FC236}">
                <a16:creationId xmlns:a16="http://schemas.microsoft.com/office/drawing/2014/main" id="{0BC1EFFC-2728-62F2-A243-7633D40F8A74}"/>
              </a:ext>
            </a:extLst>
          </p:cNvPr>
          <p:cNvSpPr txBox="1">
            <a:spLocks/>
          </p:cNvSpPr>
          <p:nvPr/>
        </p:nvSpPr>
        <p:spPr>
          <a:xfrm>
            <a:off x="131501" y="2969444"/>
            <a:ext cx="2055349"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000" dirty="0"/>
              <a:t>＜年表の例＞</a:t>
            </a:r>
            <a:endParaRPr lang="en-US" altLang="ja-JP" dirty="0"/>
          </a:p>
        </p:txBody>
      </p:sp>
      <p:sp>
        <p:nvSpPr>
          <p:cNvPr id="21" name="コンテンツ プレースホルダー 4">
            <a:extLst>
              <a:ext uri="{FF2B5EF4-FFF2-40B4-BE49-F238E27FC236}">
                <a16:creationId xmlns:a16="http://schemas.microsoft.com/office/drawing/2014/main" id="{C097A1C0-DB90-E78C-0967-18BB5A00D483}"/>
              </a:ext>
            </a:extLst>
          </p:cNvPr>
          <p:cNvSpPr txBox="1">
            <a:spLocks/>
          </p:cNvSpPr>
          <p:nvPr/>
        </p:nvSpPr>
        <p:spPr>
          <a:xfrm>
            <a:off x="349722" y="683856"/>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3200" dirty="0"/>
              <a:t>＼やってみよう／</a:t>
            </a:r>
            <a:endParaRPr lang="en-US" altLang="ja-JP" sz="3200" dirty="0"/>
          </a:p>
        </p:txBody>
      </p:sp>
      <p:sp>
        <p:nvSpPr>
          <p:cNvPr id="4" name="タイトル 1">
            <a:extLst>
              <a:ext uri="{FF2B5EF4-FFF2-40B4-BE49-F238E27FC236}">
                <a16:creationId xmlns:a16="http://schemas.microsoft.com/office/drawing/2014/main" id="{26B74469-4370-DC8B-847F-3086D4C9C8CC}"/>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P.4</a:t>
            </a:r>
            <a:endParaRPr lang="ja-JP" altLang="en-US" sz="1800" b="1" dirty="0">
              <a:latin typeface="+mn-ea"/>
              <a:ea typeface="+mn-ea"/>
            </a:endParaRPr>
          </a:p>
        </p:txBody>
      </p:sp>
      <p:sp>
        <p:nvSpPr>
          <p:cNvPr id="7" name="スライド番号プレースホルダー 6">
            <a:extLst>
              <a:ext uri="{FF2B5EF4-FFF2-40B4-BE49-F238E27FC236}">
                <a16:creationId xmlns:a16="http://schemas.microsoft.com/office/drawing/2014/main" id="{FB4B7933-9DFC-DAA6-FC34-1413D9AD317D}"/>
              </a:ext>
            </a:extLst>
          </p:cNvPr>
          <p:cNvSpPr>
            <a:spLocks noGrp="1"/>
          </p:cNvSpPr>
          <p:nvPr>
            <p:ph type="sldNum" sz="quarter" idx="12"/>
          </p:nvPr>
        </p:nvSpPr>
        <p:spPr/>
        <p:txBody>
          <a:bodyPr/>
          <a:lstStyle/>
          <a:p>
            <a:fld id="{D547F3C1-27F6-4660-9836-343ED439E7C1}" type="slidenum">
              <a:rPr kumimoji="1" lang="ja-JP" altLang="en-US" smtClean="0"/>
              <a:t>8</a:t>
            </a:fld>
            <a:endParaRPr kumimoji="1" lang="ja-JP" altLang="en-US"/>
          </a:p>
        </p:txBody>
      </p:sp>
    </p:spTree>
    <p:extLst>
      <p:ext uri="{BB962C8B-B14F-4D97-AF65-F5344CB8AC3E}">
        <p14:creationId xmlns:p14="http://schemas.microsoft.com/office/powerpoint/2010/main" val="357900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1D5D-E124-B39C-93A5-C29C3FA434F6}"/>
            </a:ext>
          </a:extLst>
        </p:cNvPr>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1B99167F-12D0-9FA1-E436-93820D391F90}"/>
              </a:ext>
            </a:extLst>
          </p:cNvPr>
          <p:cNvSpPr/>
          <p:nvPr/>
        </p:nvSpPr>
        <p:spPr>
          <a:xfrm>
            <a:off x="356629" y="1799644"/>
            <a:ext cx="11537392" cy="804163"/>
          </a:xfrm>
          <a:prstGeom prst="roundRect">
            <a:avLst/>
          </a:prstGeom>
          <a:solidFill>
            <a:srgbClr val="ABDBFF">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1D06283A-BF1E-3113-8452-60445808A23B}"/>
              </a:ext>
            </a:extLst>
          </p:cNvPr>
          <p:cNvPicPr>
            <a:picLocks noChangeAspect="1"/>
          </p:cNvPicPr>
          <p:nvPr/>
        </p:nvPicPr>
        <p:blipFill>
          <a:blip r:embed="rId3"/>
          <a:stretch>
            <a:fillRect/>
          </a:stretch>
        </p:blipFill>
        <p:spPr>
          <a:xfrm>
            <a:off x="481500" y="3649667"/>
            <a:ext cx="11260121" cy="2524477"/>
          </a:xfrm>
          <a:prstGeom prst="rect">
            <a:avLst/>
          </a:prstGeom>
        </p:spPr>
      </p:pic>
      <p:sp>
        <p:nvSpPr>
          <p:cNvPr id="2" name="タイトル 1">
            <a:extLst>
              <a:ext uri="{FF2B5EF4-FFF2-40B4-BE49-F238E27FC236}">
                <a16:creationId xmlns:a16="http://schemas.microsoft.com/office/drawing/2014/main" id="{CB7207FD-DC99-FB0C-3877-A22EB5B33BFF}"/>
              </a:ext>
            </a:extLst>
          </p:cNvPr>
          <p:cNvSpPr>
            <a:spLocks noGrp="1"/>
          </p:cNvSpPr>
          <p:nvPr>
            <p:ph type="title"/>
          </p:nvPr>
        </p:nvSpPr>
        <p:spPr>
          <a:xfrm>
            <a:off x="0" y="0"/>
            <a:ext cx="10515600" cy="1325563"/>
          </a:xfrm>
        </p:spPr>
        <p:txBody>
          <a:bodyPr>
            <a:normAutofit/>
          </a:bodyPr>
          <a:lstStyle/>
          <a:p>
            <a:r>
              <a:rPr kumimoji="1" lang="ja-JP" altLang="en-US" sz="4000" b="1" dirty="0"/>
              <a:t>「自分の想い」に向き合おう</a:t>
            </a:r>
          </a:p>
        </p:txBody>
      </p:sp>
      <p:sp>
        <p:nvSpPr>
          <p:cNvPr id="5" name="コンテンツ プレースホルダー 4">
            <a:extLst>
              <a:ext uri="{FF2B5EF4-FFF2-40B4-BE49-F238E27FC236}">
                <a16:creationId xmlns:a16="http://schemas.microsoft.com/office/drawing/2014/main" id="{606DF0F4-5B14-984F-FC81-031C8E7FFF43}"/>
              </a:ext>
            </a:extLst>
          </p:cNvPr>
          <p:cNvSpPr>
            <a:spLocks noGrp="1"/>
          </p:cNvSpPr>
          <p:nvPr>
            <p:ph idx="1"/>
          </p:nvPr>
        </p:nvSpPr>
        <p:spPr>
          <a:xfrm>
            <a:off x="779934" y="1990388"/>
            <a:ext cx="11292114" cy="804163"/>
          </a:xfrm>
        </p:spPr>
        <p:txBody>
          <a:bodyPr/>
          <a:lstStyle/>
          <a:p>
            <a:pPr marL="0" indent="0">
              <a:buNone/>
            </a:pPr>
            <a:r>
              <a:rPr lang="ja-JP" altLang="en-US" dirty="0"/>
              <a:t>自分の判断基準や大切にしていることが何かを考えてみよう。</a:t>
            </a:r>
          </a:p>
        </p:txBody>
      </p:sp>
      <p:sp>
        <p:nvSpPr>
          <p:cNvPr id="7" name="コンテンツ プレースホルダー 4">
            <a:extLst>
              <a:ext uri="{FF2B5EF4-FFF2-40B4-BE49-F238E27FC236}">
                <a16:creationId xmlns:a16="http://schemas.microsoft.com/office/drawing/2014/main" id="{AA9F58B5-8446-7650-101D-2DD264F7A6D2}"/>
              </a:ext>
            </a:extLst>
          </p:cNvPr>
          <p:cNvSpPr txBox="1">
            <a:spLocks/>
          </p:cNvSpPr>
          <p:nvPr/>
        </p:nvSpPr>
        <p:spPr>
          <a:xfrm>
            <a:off x="349722" y="683856"/>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3200" dirty="0"/>
              <a:t>＼やってみよう／</a:t>
            </a:r>
            <a:endParaRPr lang="en-US" altLang="ja-JP" sz="3200" dirty="0"/>
          </a:p>
        </p:txBody>
      </p:sp>
      <p:sp>
        <p:nvSpPr>
          <p:cNvPr id="11" name="コンテンツ プレースホルダー 4">
            <a:extLst>
              <a:ext uri="{FF2B5EF4-FFF2-40B4-BE49-F238E27FC236}">
                <a16:creationId xmlns:a16="http://schemas.microsoft.com/office/drawing/2014/main" id="{B5379C1A-91BF-7ECB-E22A-92BE91595394}"/>
              </a:ext>
            </a:extLst>
          </p:cNvPr>
          <p:cNvSpPr txBox="1">
            <a:spLocks/>
          </p:cNvSpPr>
          <p:nvPr/>
        </p:nvSpPr>
        <p:spPr>
          <a:xfrm>
            <a:off x="204229" y="2723805"/>
            <a:ext cx="4013932" cy="1181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sz="2000" dirty="0"/>
              <a:t>＜ライフラインチャートの例＞</a:t>
            </a:r>
            <a:endParaRPr lang="en-US" altLang="ja-JP" dirty="0"/>
          </a:p>
        </p:txBody>
      </p:sp>
      <p:sp>
        <p:nvSpPr>
          <p:cNvPr id="13" name="楕円 12">
            <a:extLst>
              <a:ext uri="{FF2B5EF4-FFF2-40B4-BE49-F238E27FC236}">
                <a16:creationId xmlns:a16="http://schemas.microsoft.com/office/drawing/2014/main" id="{EC8F033B-93D6-2901-EEBD-73DA4F786BDB}"/>
              </a:ext>
            </a:extLst>
          </p:cNvPr>
          <p:cNvSpPr/>
          <p:nvPr/>
        </p:nvSpPr>
        <p:spPr>
          <a:xfrm>
            <a:off x="5457324" y="4021600"/>
            <a:ext cx="2876662" cy="1116134"/>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コンテンツ プレースホルダー 4">
            <a:extLst>
              <a:ext uri="{FF2B5EF4-FFF2-40B4-BE49-F238E27FC236}">
                <a16:creationId xmlns:a16="http://schemas.microsoft.com/office/drawing/2014/main" id="{C200C70F-D776-AFB5-C5CE-BC9473EFA5BF}"/>
              </a:ext>
            </a:extLst>
          </p:cNvPr>
          <p:cNvSpPr txBox="1">
            <a:spLocks/>
          </p:cNvSpPr>
          <p:nvPr/>
        </p:nvSpPr>
        <p:spPr>
          <a:xfrm>
            <a:off x="6257417" y="2830799"/>
            <a:ext cx="4410583" cy="818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700" dirty="0"/>
              <a:t>友達から「優しい」と言われることが多いのはこの経験があったからだと気づいた。</a:t>
            </a:r>
            <a:endParaRPr lang="en-US" altLang="ja-JP" sz="1700" dirty="0"/>
          </a:p>
        </p:txBody>
      </p:sp>
      <p:cxnSp>
        <p:nvCxnSpPr>
          <p:cNvPr id="15" name="直線矢印コネクタ 14">
            <a:extLst>
              <a:ext uri="{FF2B5EF4-FFF2-40B4-BE49-F238E27FC236}">
                <a16:creationId xmlns:a16="http://schemas.microsoft.com/office/drawing/2014/main" id="{6B539900-C409-F556-3BD0-512748080831}"/>
              </a:ext>
            </a:extLst>
          </p:cNvPr>
          <p:cNvCxnSpPr>
            <a:cxnSpLocks/>
          </p:cNvCxnSpPr>
          <p:nvPr/>
        </p:nvCxnSpPr>
        <p:spPr>
          <a:xfrm flipV="1">
            <a:off x="6317295" y="3562466"/>
            <a:ext cx="217393" cy="55242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E60BE032-C89F-86BD-0013-86B93AFD38AE}"/>
              </a:ext>
            </a:extLst>
          </p:cNvPr>
          <p:cNvSpPr txBox="1">
            <a:spLocks/>
          </p:cNvSpPr>
          <p:nvPr/>
        </p:nvSpPr>
        <p:spPr>
          <a:xfrm>
            <a:off x="10488385" y="42293"/>
            <a:ext cx="34072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b="1" dirty="0">
                <a:latin typeface="+mn-ea"/>
                <a:ea typeface="+mn-ea"/>
              </a:rPr>
              <a:t>WORKBOOK</a:t>
            </a:r>
          </a:p>
          <a:p>
            <a:r>
              <a:rPr lang="ja-JP" altLang="en-US" sz="1800" b="1" dirty="0">
                <a:latin typeface="+mn-ea"/>
                <a:ea typeface="+mn-ea"/>
              </a:rPr>
              <a:t>：</a:t>
            </a:r>
            <a:r>
              <a:rPr lang="en-US" altLang="ja-JP" sz="1800" b="1" dirty="0">
                <a:latin typeface="+mn-ea"/>
                <a:ea typeface="+mn-ea"/>
              </a:rPr>
              <a:t>P.4</a:t>
            </a:r>
            <a:endParaRPr lang="ja-JP" altLang="en-US" sz="1800" b="1" dirty="0">
              <a:latin typeface="+mn-ea"/>
              <a:ea typeface="+mn-ea"/>
            </a:endParaRPr>
          </a:p>
        </p:txBody>
      </p:sp>
      <p:sp>
        <p:nvSpPr>
          <p:cNvPr id="4" name="スライド番号プレースホルダー 3">
            <a:extLst>
              <a:ext uri="{FF2B5EF4-FFF2-40B4-BE49-F238E27FC236}">
                <a16:creationId xmlns:a16="http://schemas.microsoft.com/office/drawing/2014/main" id="{B6F92334-4AE6-D2DB-3C2E-ED3009B20CE0}"/>
              </a:ext>
            </a:extLst>
          </p:cNvPr>
          <p:cNvSpPr>
            <a:spLocks noGrp="1"/>
          </p:cNvSpPr>
          <p:nvPr>
            <p:ph type="sldNum" sz="quarter" idx="12"/>
          </p:nvPr>
        </p:nvSpPr>
        <p:spPr/>
        <p:txBody>
          <a:bodyPr/>
          <a:lstStyle/>
          <a:p>
            <a:fld id="{D547F3C1-27F6-4660-9836-343ED439E7C1}" type="slidenum">
              <a:rPr kumimoji="1" lang="ja-JP" altLang="en-US" smtClean="0"/>
              <a:t>9</a:t>
            </a:fld>
            <a:endParaRPr kumimoji="1" lang="ja-JP" altLang="en-US"/>
          </a:p>
        </p:txBody>
      </p:sp>
    </p:spTree>
    <p:extLst>
      <p:ext uri="{BB962C8B-B14F-4D97-AF65-F5344CB8AC3E}">
        <p14:creationId xmlns:p14="http://schemas.microsoft.com/office/powerpoint/2010/main" val="36671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5944</TotalTime>
  <Words>7823</Words>
  <Application>Microsoft Office PowerPoint</Application>
  <PresentationFormat>ワイド画面</PresentationFormat>
  <Paragraphs>838</Paragraphs>
  <Slides>31</Slides>
  <Notes>31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MidashiGoPro-MB31</vt:lpstr>
      <vt:lpstr>メイリオ</vt:lpstr>
      <vt:lpstr>游ゴシック</vt:lpstr>
      <vt:lpstr>Arial</vt:lpstr>
      <vt:lpstr>Century Gothic</vt:lpstr>
      <vt:lpstr>Wingdings</vt:lpstr>
      <vt:lpstr>Office テーマ</vt:lpstr>
      <vt:lpstr>想いをカタチにする WORKBOOK</vt:lpstr>
      <vt:lpstr>目次</vt:lpstr>
      <vt:lpstr>はじめに</vt:lpstr>
      <vt:lpstr>「共感」からはじめよう</vt:lpstr>
      <vt:lpstr>共感が生まれるステップ</vt:lpstr>
      <vt:lpstr>「自分の想い」に向き合おう</vt:lpstr>
      <vt:lpstr>「自分の想い」に向き合おう</vt:lpstr>
      <vt:lpstr>「自分の想い」に向き合おう</vt:lpstr>
      <vt:lpstr>「自分の想い」に向き合おう</vt:lpstr>
      <vt:lpstr>「自分の想い」に向き合おう</vt:lpstr>
      <vt:lpstr>「価値観」を見つけよう</vt:lpstr>
      <vt:lpstr>「価値観」を見つけよう</vt:lpstr>
      <vt:lpstr>「価値観」を見つけよう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Will-Need-Canから、社会課題を考えよう</vt:lpstr>
      <vt:lpstr>「違和感」から社会課題を考えよう</vt:lpstr>
      <vt:lpstr>「違和感」から社会課題を考えよう</vt:lpstr>
      <vt:lpstr>「違和感」から社会課題を考えよう</vt:lpstr>
      <vt:lpstr>解決したい身近な課題について考えよう</vt:lpstr>
      <vt:lpstr>解決したい身近な課題について考えよう</vt:lpstr>
      <vt:lpstr>解決したい身近な課題について考えよう</vt:lpstr>
      <vt:lpstr>解決したい身近な課題について考えよう</vt:lpstr>
      <vt:lpstr>あなただからこそ、できることがある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USER</cp:lastModifiedBy>
  <cp:revision>192</cp:revision>
  <dcterms:created xsi:type="dcterms:W3CDTF">2024-02-13T01:21:39Z</dcterms:created>
  <dcterms:modified xsi:type="dcterms:W3CDTF">2024-05-20T11:09:06Z</dcterms:modified>
</cp:coreProperties>
</file>